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8" r:id="rId22"/>
    <p:sldId id="280" r:id="rId23"/>
    <p:sldId id="281" r:id="rId24"/>
    <p:sldId id="279" r:id="rId25"/>
    <p:sldId id="282" r:id="rId26"/>
    <p:sldId id="283" r:id="rId27"/>
    <p:sldId id="284" r:id="rId28"/>
    <p:sldId id="285" r:id="rId29"/>
    <p:sldId id="286" r:id="rId30"/>
    <p:sldId id="288" r:id="rId31"/>
    <p:sldId id="287" r:id="rId32"/>
    <p:sldId id="289" r:id="rId33"/>
    <p:sldId id="290" r:id="rId34"/>
    <p:sldId id="291" r:id="rId35"/>
    <p:sldId id="292" r:id="rId36"/>
    <p:sldId id="293" r:id="rId37"/>
    <p:sldId id="294" r:id="rId38"/>
    <p:sldId id="295" r:id="rId39"/>
    <p:sldId id="296" r:id="rId40"/>
    <p:sldId id="298" r:id="rId41"/>
    <p:sldId id="299" r:id="rId42"/>
    <p:sldId id="301" r:id="rId43"/>
    <p:sldId id="302" r:id="rId44"/>
    <p:sldId id="303" r:id="rId45"/>
    <p:sldId id="304" r:id="rId46"/>
    <p:sldId id="305" r:id="rId47"/>
    <p:sldId id="306" r:id="rId48"/>
    <p:sldId id="307" r:id="rId49"/>
    <p:sldId id="308" r:id="rId50"/>
    <p:sldId id="311" r:id="rId51"/>
    <p:sldId id="309" r:id="rId52"/>
    <p:sldId id="310"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4/10/2024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4/10/2024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FBC740-95EA-4E7A-93F6-049C785B08F1}"/>
              </a:ext>
            </a:extLst>
          </p:cNvPr>
          <p:cNvSpPr>
            <a:spLocks noGrp="1"/>
          </p:cNvSpPr>
          <p:nvPr>
            <p:ph type="ctrTitle"/>
          </p:nvPr>
        </p:nvSpPr>
        <p:spPr>
          <a:xfrm>
            <a:off x="2747979" y="1104575"/>
            <a:ext cx="8637073" cy="2541431"/>
          </a:xfrm>
        </p:spPr>
        <p:txBody>
          <a:bodyPr>
            <a:noAutofit/>
          </a:bodyPr>
          <a:lstStyle/>
          <a:p>
            <a:pPr algn="ctr"/>
            <a:r>
              <a:rPr lang="es-MX" sz="6500" b="1" dirty="0">
                <a:latin typeface="Arial Rounded MT Bold" panose="020F0704030504030204" pitchFamily="34" charset="0"/>
                <a:cs typeface="Lucida Sans Unicode" panose="020B0602030504020204" pitchFamily="34" charset="0"/>
              </a:rPr>
              <a:t>MEDIOS DE IMPUGNACIÓN EN MATERIA ELECTORAL</a:t>
            </a:r>
          </a:p>
        </p:txBody>
      </p:sp>
      <p:sp>
        <p:nvSpPr>
          <p:cNvPr id="3" name="Subtítulo 2">
            <a:extLst>
              <a:ext uri="{FF2B5EF4-FFF2-40B4-BE49-F238E27FC236}">
                <a16:creationId xmlns:a16="http://schemas.microsoft.com/office/drawing/2014/main" id="{A026DD22-A009-4870-AA1C-29F2196B0163}"/>
              </a:ext>
            </a:extLst>
          </p:cNvPr>
          <p:cNvSpPr>
            <a:spLocks noGrp="1"/>
          </p:cNvSpPr>
          <p:nvPr>
            <p:ph type="subTitle" idx="1"/>
          </p:nvPr>
        </p:nvSpPr>
        <p:spPr>
          <a:xfrm>
            <a:off x="2350047" y="4775804"/>
            <a:ext cx="8637072" cy="977621"/>
          </a:xfrm>
        </p:spPr>
        <p:txBody>
          <a:bodyPr/>
          <a:lstStyle/>
          <a:p>
            <a:pPr algn="r"/>
            <a:r>
              <a:rPr lang="es-MX" b="1" dirty="0">
                <a:latin typeface="Arial Nova Light" panose="020B0304020202020204" pitchFamily="34" charset="0"/>
                <a:cs typeface="Lucida Sans Unicode" panose="020B0602030504020204" pitchFamily="34" charset="0"/>
              </a:rPr>
              <a:t>M.D. ISIS YEDITH VERMONT MARRUFO</a:t>
            </a:r>
          </a:p>
        </p:txBody>
      </p:sp>
      <p:pic>
        <p:nvPicPr>
          <p:cNvPr id="4" name="Imagen 3">
            <a:extLst>
              <a:ext uri="{FF2B5EF4-FFF2-40B4-BE49-F238E27FC236}">
                <a16:creationId xmlns:a16="http://schemas.microsoft.com/office/drawing/2014/main" id="{FA238C7E-D993-43CF-9792-867A984A94E4}"/>
              </a:ext>
            </a:extLst>
          </p:cNvPr>
          <p:cNvPicPr/>
          <p:nvPr/>
        </p:nvPicPr>
        <p:blipFill rotWithShape="1">
          <a:blip r:embed="rId2"/>
          <a:srcRect l="22993" t="23445" r="53138" b="10537"/>
          <a:stretch/>
        </p:blipFill>
        <p:spPr bwMode="auto">
          <a:xfrm>
            <a:off x="0" y="0"/>
            <a:ext cx="2282825" cy="33940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5094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3C3CA0-47DA-6D9B-9264-32CCA1CD075A}"/>
              </a:ext>
            </a:extLst>
          </p:cNvPr>
          <p:cNvSpPr>
            <a:spLocks noGrp="1"/>
          </p:cNvSpPr>
          <p:nvPr>
            <p:ph type="title"/>
          </p:nvPr>
        </p:nvSpPr>
        <p:spPr/>
        <p:txBody>
          <a:bodyPr/>
          <a:lstStyle/>
          <a:p>
            <a:pPr algn="ctr"/>
            <a:r>
              <a:rPr lang="es-MX" b="1" cap="none" dirty="0">
                <a:latin typeface="Arial Rounded MT Bold" panose="020F0704030504030204" pitchFamily="34" charset="0"/>
              </a:rPr>
              <a:t>Recursos y juicios</a:t>
            </a:r>
            <a:br>
              <a:rPr lang="es-MX" b="1" dirty="0"/>
            </a:br>
            <a:endParaRPr lang="es-MX" b="1" dirty="0"/>
          </a:p>
        </p:txBody>
      </p:sp>
      <p:sp>
        <p:nvSpPr>
          <p:cNvPr id="3" name="Marcador de contenido 2">
            <a:extLst>
              <a:ext uri="{FF2B5EF4-FFF2-40B4-BE49-F238E27FC236}">
                <a16:creationId xmlns:a16="http://schemas.microsoft.com/office/drawing/2014/main" id="{1FAEDD0B-E65D-5516-F515-D6C5208AE87B}"/>
              </a:ext>
            </a:extLst>
          </p:cNvPr>
          <p:cNvSpPr>
            <a:spLocks noGrp="1"/>
          </p:cNvSpPr>
          <p:nvPr>
            <p:ph idx="1"/>
          </p:nvPr>
        </p:nvSpPr>
        <p:spPr>
          <a:xfrm>
            <a:off x="689811" y="2015733"/>
            <a:ext cx="10365043" cy="2556268"/>
          </a:xfrm>
        </p:spPr>
        <p:txBody>
          <a:bodyPr>
            <a:normAutofit lnSpcReduction="10000"/>
          </a:bodyPr>
          <a:lstStyle/>
          <a:p>
            <a:pPr marL="0" indent="0" algn="just">
              <a:buNone/>
            </a:pPr>
            <a:r>
              <a:rPr lang="es-MX" sz="2200" b="0" i="0" dirty="0">
                <a:solidFill>
                  <a:srgbClr val="000000"/>
                </a:solidFill>
                <a:effectLst/>
                <a:latin typeface="Arial Rounded MT Bold" panose="020F0704030504030204" pitchFamily="34" charset="0"/>
              </a:rPr>
              <a:t>El sistema de medios de impugnación en materia electoral local se integra por 4 juicios y 2 recursos, dentro de los cuales uno es de carácter administrativo (lo resuelve el IEPCT) y los demás son de carácter jurisdiccional (los resuelve el TET). Artículo 3, párrafo 2 de la LMIMET</a:t>
            </a:r>
          </a:p>
          <a:p>
            <a:pPr marL="0" indent="0" algn="just">
              <a:buNone/>
            </a:pPr>
            <a:r>
              <a:rPr lang="es-MX" sz="2200" b="0" i="0" dirty="0">
                <a:solidFill>
                  <a:srgbClr val="000000"/>
                </a:solidFill>
                <a:effectLst/>
                <a:latin typeface="Arial Rounded MT Bold" panose="020F0704030504030204" pitchFamily="34" charset="0"/>
              </a:rPr>
              <a:t> </a:t>
            </a:r>
            <a:r>
              <a:rPr lang="es-MX" sz="2200" dirty="0">
                <a:latin typeface="Arial Rounded MT Bold" panose="020F0704030504030204" pitchFamily="34" charset="0"/>
              </a:rPr>
              <a:t> </a:t>
            </a:r>
            <a:br>
              <a:rPr lang="es-MX" sz="2200" dirty="0">
                <a:latin typeface="Arial Rounded MT Bold" panose="020F0704030504030204" pitchFamily="34" charset="0"/>
              </a:rPr>
            </a:br>
            <a:endParaRPr lang="es-MX" sz="2200" dirty="0">
              <a:latin typeface="Arial Rounded MT Bold" panose="020F0704030504030204" pitchFamily="34" charset="0"/>
            </a:endParaRPr>
          </a:p>
        </p:txBody>
      </p:sp>
    </p:spTree>
    <p:extLst>
      <p:ext uri="{BB962C8B-B14F-4D97-AF65-F5344CB8AC3E}">
        <p14:creationId xmlns:p14="http://schemas.microsoft.com/office/powerpoint/2010/main" val="4174543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3C3CA0-47DA-6D9B-9264-32CCA1CD075A}"/>
              </a:ext>
            </a:extLst>
          </p:cNvPr>
          <p:cNvSpPr>
            <a:spLocks noGrp="1"/>
          </p:cNvSpPr>
          <p:nvPr>
            <p:ph type="title"/>
          </p:nvPr>
        </p:nvSpPr>
        <p:spPr>
          <a:xfrm>
            <a:off x="1451579" y="275130"/>
            <a:ext cx="9603275" cy="1049235"/>
          </a:xfrm>
        </p:spPr>
        <p:txBody>
          <a:bodyPr/>
          <a:lstStyle/>
          <a:p>
            <a:pPr algn="ctr"/>
            <a:r>
              <a:rPr lang="es-MX" b="1" cap="none" dirty="0">
                <a:latin typeface="Arial Rounded MT Bold" panose="020F0704030504030204" pitchFamily="34" charset="0"/>
              </a:rPr>
              <a:t>Recursos y juicios</a:t>
            </a:r>
            <a:br>
              <a:rPr lang="es-MX" b="1" dirty="0"/>
            </a:br>
            <a:endParaRPr lang="es-MX" b="1" dirty="0"/>
          </a:p>
        </p:txBody>
      </p:sp>
      <p:graphicFrame>
        <p:nvGraphicFramePr>
          <p:cNvPr id="5" name="Marcador de contenido 4">
            <a:extLst>
              <a:ext uri="{FF2B5EF4-FFF2-40B4-BE49-F238E27FC236}">
                <a16:creationId xmlns:a16="http://schemas.microsoft.com/office/drawing/2014/main" id="{92FBCD9A-A682-27DA-5DCF-2623323F79D2}"/>
              </a:ext>
            </a:extLst>
          </p:cNvPr>
          <p:cNvGraphicFramePr>
            <a:graphicFrameLocks noGrp="1"/>
          </p:cNvGraphicFramePr>
          <p:nvPr>
            <p:ph idx="1"/>
            <p:extLst>
              <p:ext uri="{D42A27DB-BD31-4B8C-83A1-F6EECF244321}">
                <p14:modId xmlns:p14="http://schemas.microsoft.com/office/powerpoint/2010/main" val="2659149948"/>
              </p:ext>
            </p:extLst>
          </p:nvPr>
        </p:nvGraphicFramePr>
        <p:xfrm>
          <a:off x="1620253" y="2069432"/>
          <a:ext cx="9176081" cy="3872539"/>
        </p:xfrm>
        <a:graphic>
          <a:graphicData uri="http://schemas.openxmlformats.org/drawingml/2006/table">
            <a:tbl>
              <a:tblPr firstRow="1" firstCol="1" bandRow="1">
                <a:tableStyleId>{5C22544A-7EE6-4342-B048-85BDC9FD1C3A}</a:tableStyleId>
              </a:tblPr>
              <a:tblGrid>
                <a:gridCol w="1876926">
                  <a:extLst>
                    <a:ext uri="{9D8B030D-6E8A-4147-A177-3AD203B41FA5}">
                      <a16:colId xmlns:a16="http://schemas.microsoft.com/office/drawing/2014/main" val="2905584825"/>
                    </a:ext>
                  </a:extLst>
                </a:gridCol>
                <a:gridCol w="4780547">
                  <a:extLst>
                    <a:ext uri="{9D8B030D-6E8A-4147-A177-3AD203B41FA5}">
                      <a16:colId xmlns:a16="http://schemas.microsoft.com/office/drawing/2014/main" val="2009622032"/>
                    </a:ext>
                  </a:extLst>
                </a:gridCol>
                <a:gridCol w="2518608">
                  <a:extLst>
                    <a:ext uri="{9D8B030D-6E8A-4147-A177-3AD203B41FA5}">
                      <a16:colId xmlns:a16="http://schemas.microsoft.com/office/drawing/2014/main" val="2341050706"/>
                    </a:ext>
                  </a:extLst>
                </a:gridCol>
              </a:tblGrid>
              <a:tr h="633614">
                <a:tc>
                  <a:txBody>
                    <a:bodyPr/>
                    <a:lstStyle/>
                    <a:p>
                      <a:pPr>
                        <a:lnSpc>
                          <a:spcPct val="107000"/>
                        </a:lnSpc>
                        <a:spcAft>
                          <a:spcPts val="800"/>
                        </a:spcAft>
                      </a:pPr>
                      <a:r>
                        <a:rPr lang="es-MX" sz="2300" kern="100">
                          <a:effectLst/>
                          <a:latin typeface="Arial Rounded MT Bold" panose="020F0704030504030204" pitchFamily="34" charset="0"/>
                        </a:rPr>
                        <a:t>ACRÓNIMO</a:t>
                      </a:r>
                      <a:endParaRPr lang="es-MX" sz="2300" kern="1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2300" kern="100">
                          <a:effectLst/>
                          <a:latin typeface="Arial Rounded MT Bold" panose="020F0704030504030204" pitchFamily="34" charset="0"/>
                        </a:rPr>
                        <a:t>DENOMINACIÓN</a:t>
                      </a:r>
                      <a:endParaRPr lang="es-MX" sz="2300" kern="1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2300" kern="100" dirty="0">
                          <a:effectLst/>
                          <a:latin typeface="Arial Rounded MT Bold" panose="020F0704030504030204" pitchFamily="34" charset="0"/>
                        </a:rPr>
                        <a:t>AUTORIDAD COMPETENTE</a:t>
                      </a:r>
                      <a:endParaRPr lang="es-MX" sz="2300" kern="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9808222"/>
                  </a:ext>
                </a:extLst>
              </a:tr>
              <a:tr h="308934">
                <a:tc>
                  <a:txBody>
                    <a:bodyPr/>
                    <a:lstStyle/>
                    <a:p>
                      <a:pPr>
                        <a:lnSpc>
                          <a:spcPct val="107000"/>
                        </a:lnSpc>
                        <a:spcAft>
                          <a:spcPts val="800"/>
                        </a:spcAft>
                      </a:pPr>
                      <a:r>
                        <a:rPr lang="es-MX" sz="2000" kern="100" dirty="0">
                          <a:effectLst/>
                          <a:latin typeface="Arial Rounded MT Bold" panose="020F0704030504030204" pitchFamily="34" charset="0"/>
                        </a:rPr>
                        <a:t>RRV</a:t>
                      </a:r>
                      <a:endParaRPr lang="es-MX" sz="2000" kern="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just">
                        <a:lnSpc>
                          <a:spcPct val="107000"/>
                        </a:lnSpc>
                        <a:spcAft>
                          <a:spcPts val="800"/>
                        </a:spcAft>
                      </a:pPr>
                      <a:r>
                        <a:rPr lang="es-MX" sz="2000" kern="100" dirty="0">
                          <a:effectLst/>
                          <a:latin typeface="Arial Rounded MT Bold" panose="020F0704030504030204" pitchFamily="34" charset="0"/>
                        </a:rPr>
                        <a:t>Recurso de revisión</a:t>
                      </a:r>
                      <a:endParaRPr lang="es-MX" sz="2000" kern="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800"/>
                        </a:spcAft>
                      </a:pPr>
                      <a:r>
                        <a:rPr lang="es-MX" sz="2000" kern="100">
                          <a:effectLst/>
                          <a:latin typeface="Arial Rounded MT Bold" panose="020F0704030504030204" pitchFamily="34" charset="0"/>
                        </a:rPr>
                        <a:t>IEPCT</a:t>
                      </a:r>
                      <a:endParaRPr lang="es-MX" sz="2000" kern="1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5274906"/>
                  </a:ext>
                </a:extLst>
              </a:tr>
              <a:tr h="308934">
                <a:tc>
                  <a:txBody>
                    <a:bodyPr/>
                    <a:lstStyle/>
                    <a:p>
                      <a:pPr>
                        <a:lnSpc>
                          <a:spcPct val="107000"/>
                        </a:lnSpc>
                        <a:spcAft>
                          <a:spcPts val="800"/>
                        </a:spcAft>
                      </a:pPr>
                      <a:r>
                        <a:rPr lang="es-MX" sz="2000" kern="100" dirty="0">
                          <a:effectLst/>
                          <a:latin typeface="Arial Rounded MT Bold" panose="020F0704030504030204" pitchFamily="34" charset="0"/>
                        </a:rPr>
                        <a:t>AP</a:t>
                      </a:r>
                      <a:endParaRPr lang="es-MX" sz="2000" kern="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just">
                        <a:lnSpc>
                          <a:spcPct val="107000"/>
                        </a:lnSpc>
                        <a:spcAft>
                          <a:spcPts val="800"/>
                        </a:spcAft>
                      </a:pPr>
                      <a:r>
                        <a:rPr lang="es-MX" sz="2000" kern="100" dirty="0">
                          <a:effectLst/>
                          <a:latin typeface="Arial Rounded MT Bold" panose="020F0704030504030204" pitchFamily="34" charset="0"/>
                        </a:rPr>
                        <a:t>Recurso de apelación</a:t>
                      </a:r>
                      <a:endParaRPr lang="es-MX" sz="2000" kern="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rowSpan="5">
                  <a:txBody>
                    <a:bodyPr/>
                    <a:lstStyle/>
                    <a:p>
                      <a:pPr algn="ctr">
                        <a:lnSpc>
                          <a:spcPct val="107000"/>
                        </a:lnSpc>
                        <a:spcAft>
                          <a:spcPts val="800"/>
                        </a:spcAft>
                      </a:pPr>
                      <a:r>
                        <a:rPr lang="es-MX" sz="2000" kern="100" dirty="0">
                          <a:effectLst/>
                          <a:latin typeface="Arial Rounded MT Bold" panose="020F0704030504030204" pitchFamily="34" charset="0"/>
                        </a:rPr>
                        <a:t>TET</a:t>
                      </a:r>
                      <a:endParaRPr lang="es-MX" sz="2000" kern="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352998"/>
                  </a:ext>
                </a:extLst>
              </a:tr>
              <a:tr h="958293">
                <a:tc>
                  <a:txBody>
                    <a:bodyPr/>
                    <a:lstStyle/>
                    <a:p>
                      <a:pPr>
                        <a:lnSpc>
                          <a:spcPct val="107000"/>
                        </a:lnSpc>
                        <a:spcAft>
                          <a:spcPts val="800"/>
                        </a:spcAft>
                      </a:pPr>
                      <a:r>
                        <a:rPr lang="es-MX" sz="2000" kern="100" dirty="0">
                          <a:effectLst/>
                          <a:latin typeface="Arial Rounded MT Bold" panose="020F0704030504030204" pitchFamily="34" charset="0"/>
                        </a:rPr>
                        <a:t>JDC</a:t>
                      </a:r>
                      <a:endParaRPr lang="es-MX" sz="2000" kern="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just">
                        <a:lnSpc>
                          <a:spcPct val="107000"/>
                        </a:lnSpc>
                        <a:spcAft>
                          <a:spcPts val="800"/>
                        </a:spcAft>
                      </a:pPr>
                      <a:r>
                        <a:rPr lang="es-MX" sz="2000" kern="100" dirty="0">
                          <a:effectLst/>
                          <a:latin typeface="Arial Rounded MT Bold" panose="020F0704030504030204" pitchFamily="34" charset="0"/>
                        </a:rPr>
                        <a:t>Juicio para la protección de los derechos político-electorales de la ciudadanía</a:t>
                      </a:r>
                      <a:endParaRPr lang="es-MX" sz="2000" kern="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vMerge="1">
                  <a:txBody>
                    <a:bodyPr/>
                    <a:lstStyle/>
                    <a:p>
                      <a:endParaRPr lang="es-MX"/>
                    </a:p>
                  </a:txBody>
                  <a:tcPr/>
                </a:tc>
                <a:extLst>
                  <a:ext uri="{0D108BD9-81ED-4DB2-BD59-A6C34878D82A}">
                    <a16:rowId xmlns:a16="http://schemas.microsoft.com/office/drawing/2014/main" val="2423130741"/>
                  </a:ext>
                </a:extLst>
              </a:tr>
              <a:tr h="308934">
                <a:tc>
                  <a:txBody>
                    <a:bodyPr/>
                    <a:lstStyle/>
                    <a:p>
                      <a:pPr>
                        <a:lnSpc>
                          <a:spcPct val="107000"/>
                        </a:lnSpc>
                        <a:spcAft>
                          <a:spcPts val="800"/>
                        </a:spcAft>
                      </a:pPr>
                      <a:r>
                        <a:rPr lang="es-MX" sz="2000" kern="100">
                          <a:effectLst/>
                          <a:latin typeface="Arial Rounded MT Bold" panose="020F0704030504030204" pitchFamily="34" charset="0"/>
                        </a:rPr>
                        <a:t>JI</a:t>
                      </a:r>
                      <a:endParaRPr lang="es-MX" sz="2000" kern="1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just">
                        <a:lnSpc>
                          <a:spcPct val="107000"/>
                        </a:lnSpc>
                        <a:spcAft>
                          <a:spcPts val="800"/>
                        </a:spcAft>
                      </a:pPr>
                      <a:r>
                        <a:rPr lang="es-MX" sz="2000" kern="100" dirty="0">
                          <a:effectLst/>
                          <a:latin typeface="Arial Rounded MT Bold" panose="020F0704030504030204" pitchFamily="34" charset="0"/>
                        </a:rPr>
                        <a:t>Juicio de inconformidad</a:t>
                      </a:r>
                      <a:endParaRPr lang="es-MX" sz="2000" kern="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vMerge="1">
                  <a:txBody>
                    <a:bodyPr/>
                    <a:lstStyle/>
                    <a:p>
                      <a:endParaRPr lang="es-MX"/>
                    </a:p>
                  </a:txBody>
                  <a:tcPr/>
                </a:tc>
                <a:extLst>
                  <a:ext uri="{0D108BD9-81ED-4DB2-BD59-A6C34878D82A}">
                    <a16:rowId xmlns:a16="http://schemas.microsoft.com/office/drawing/2014/main" val="2865042873"/>
                  </a:ext>
                </a:extLst>
              </a:tr>
              <a:tr h="958293">
                <a:tc>
                  <a:txBody>
                    <a:bodyPr/>
                    <a:lstStyle/>
                    <a:p>
                      <a:pPr>
                        <a:lnSpc>
                          <a:spcPct val="107000"/>
                        </a:lnSpc>
                        <a:spcAft>
                          <a:spcPts val="800"/>
                        </a:spcAft>
                      </a:pPr>
                      <a:r>
                        <a:rPr lang="es-MX" sz="2000" kern="100">
                          <a:effectLst/>
                          <a:latin typeface="Arial Rounded MT Bold" panose="020F0704030504030204" pitchFamily="34" charset="0"/>
                        </a:rPr>
                        <a:t>JLI</a:t>
                      </a:r>
                      <a:endParaRPr lang="es-MX" sz="2000" kern="1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just">
                        <a:lnSpc>
                          <a:spcPct val="107000"/>
                        </a:lnSpc>
                        <a:spcAft>
                          <a:spcPts val="800"/>
                        </a:spcAft>
                      </a:pPr>
                      <a:r>
                        <a:rPr lang="es-MX" sz="2000" kern="100" dirty="0">
                          <a:effectLst/>
                          <a:latin typeface="Arial Rounded MT Bold" panose="020F0704030504030204" pitchFamily="34" charset="0"/>
                        </a:rPr>
                        <a:t>Juicio para dirimir los conflictos o diferencias laborales</a:t>
                      </a:r>
                      <a:endParaRPr lang="es-MX" sz="2000" kern="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vMerge="1">
                  <a:txBody>
                    <a:bodyPr/>
                    <a:lstStyle/>
                    <a:p>
                      <a:endParaRPr lang="es-MX"/>
                    </a:p>
                  </a:txBody>
                  <a:tcPr/>
                </a:tc>
                <a:extLst>
                  <a:ext uri="{0D108BD9-81ED-4DB2-BD59-A6C34878D82A}">
                    <a16:rowId xmlns:a16="http://schemas.microsoft.com/office/drawing/2014/main" val="1080632343"/>
                  </a:ext>
                </a:extLst>
              </a:tr>
              <a:tr h="308934">
                <a:tc>
                  <a:txBody>
                    <a:bodyPr/>
                    <a:lstStyle/>
                    <a:p>
                      <a:pPr>
                        <a:lnSpc>
                          <a:spcPct val="107000"/>
                        </a:lnSpc>
                        <a:spcAft>
                          <a:spcPts val="800"/>
                        </a:spcAft>
                      </a:pPr>
                      <a:r>
                        <a:rPr lang="es-MX" sz="2000" kern="100">
                          <a:effectLst/>
                          <a:latin typeface="Arial Rounded MT Bold" panose="020F0704030504030204" pitchFamily="34" charset="0"/>
                        </a:rPr>
                        <a:t>JE</a:t>
                      </a:r>
                      <a:endParaRPr lang="es-MX" sz="2000" kern="1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800"/>
                        </a:spcAft>
                      </a:pPr>
                      <a:r>
                        <a:rPr lang="es-MX" sz="2000" kern="100" dirty="0">
                          <a:effectLst/>
                          <a:latin typeface="Arial Rounded MT Bold" panose="020F0704030504030204" pitchFamily="34" charset="0"/>
                        </a:rPr>
                        <a:t>Juicio electoral</a:t>
                      </a:r>
                      <a:endParaRPr lang="es-MX" sz="2000" kern="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vMerge="1">
                  <a:txBody>
                    <a:bodyPr/>
                    <a:lstStyle/>
                    <a:p>
                      <a:endParaRPr lang="es-MX"/>
                    </a:p>
                  </a:txBody>
                  <a:tcPr/>
                </a:tc>
                <a:extLst>
                  <a:ext uri="{0D108BD9-81ED-4DB2-BD59-A6C34878D82A}">
                    <a16:rowId xmlns:a16="http://schemas.microsoft.com/office/drawing/2014/main" val="3387385708"/>
                  </a:ext>
                </a:extLst>
              </a:tr>
            </a:tbl>
          </a:graphicData>
        </a:graphic>
      </p:graphicFrame>
    </p:spTree>
    <p:extLst>
      <p:ext uri="{BB962C8B-B14F-4D97-AF65-F5344CB8AC3E}">
        <p14:creationId xmlns:p14="http://schemas.microsoft.com/office/powerpoint/2010/main" val="3046575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AE06ED-BDC4-4AD2-33D3-31D2E3220EF2}"/>
              </a:ext>
            </a:extLst>
          </p:cNvPr>
          <p:cNvSpPr>
            <a:spLocks noGrp="1"/>
          </p:cNvSpPr>
          <p:nvPr>
            <p:ph type="title"/>
          </p:nvPr>
        </p:nvSpPr>
        <p:spPr/>
        <p:txBody>
          <a:bodyPr/>
          <a:lstStyle/>
          <a:p>
            <a:pPr algn="ctr"/>
            <a:r>
              <a:rPr lang="es-MX" b="1" cap="none" dirty="0">
                <a:latin typeface="Arial Rounded MT Bold" panose="020F0704030504030204" pitchFamily="34" charset="0"/>
              </a:rPr>
              <a:t>Recurso de revisión (Arts. 37-41 LMIMET)</a:t>
            </a:r>
            <a:br>
              <a:rPr lang="es-MX" b="1" dirty="0"/>
            </a:br>
            <a:endParaRPr lang="es-MX" dirty="0"/>
          </a:p>
        </p:txBody>
      </p:sp>
      <p:sp>
        <p:nvSpPr>
          <p:cNvPr id="3" name="Marcador de contenido 2">
            <a:extLst>
              <a:ext uri="{FF2B5EF4-FFF2-40B4-BE49-F238E27FC236}">
                <a16:creationId xmlns:a16="http://schemas.microsoft.com/office/drawing/2014/main" id="{0C079C0D-526D-7CAB-FF83-C02300E75206}"/>
              </a:ext>
            </a:extLst>
          </p:cNvPr>
          <p:cNvSpPr>
            <a:spLocks noGrp="1"/>
          </p:cNvSpPr>
          <p:nvPr>
            <p:ph idx="1"/>
          </p:nvPr>
        </p:nvSpPr>
        <p:spPr>
          <a:xfrm>
            <a:off x="1451579" y="2015732"/>
            <a:ext cx="9603275" cy="1738121"/>
          </a:xfrm>
        </p:spPr>
        <p:txBody>
          <a:bodyPr/>
          <a:lstStyle/>
          <a:p>
            <a:pPr marL="0" indent="0" algn="just">
              <a:buNone/>
            </a:pPr>
            <a:r>
              <a:rPr lang="es-ES" sz="2400" dirty="0">
                <a:latin typeface="Arial Rounded MT Bold" panose="020F0704030504030204" pitchFamily="34" charset="0"/>
              </a:rPr>
              <a:t>Medio de impugnación de carácter administrativo que procede en contra de actos y resoluciones de diversos órganos del Instituto local a nivel distrital.</a:t>
            </a:r>
          </a:p>
          <a:p>
            <a:pPr marL="0" indent="0" algn="just">
              <a:buNone/>
            </a:pPr>
            <a:endParaRPr lang="es-ES" sz="2300" dirty="0">
              <a:latin typeface="Arial Rounded MT Bold" panose="020F0704030504030204" pitchFamily="34" charset="0"/>
            </a:endParaRPr>
          </a:p>
          <a:p>
            <a:pPr marL="0" indent="0" algn="just">
              <a:buNone/>
            </a:pPr>
            <a:endParaRPr lang="es-ES" sz="2300" dirty="0">
              <a:latin typeface="Arial Rounded MT Bold" panose="020F0704030504030204" pitchFamily="34" charset="0"/>
            </a:endParaRPr>
          </a:p>
          <a:p>
            <a:pPr marL="0" indent="0">
              <a:buNone/>
            </a:pPr>
            <a:endParaRPr lang="es-MX" dirty="0"/>
          </a:p>
        </p:txBody>
      </p:sp>
    </p:spTree>
    <p:extLst>
      <p:ext uri="{BB962C8B-B14F-4D97-AF65-F5344CB8AC3E}">
        <p14:creationId xmlns:p14="http://schemas.microsoft.com/office/powerpoint/2010/main" val="217309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8B3B1B-A401-A161-57FB-EA9625B6F455}"/>
              </a:ext>
            </a:extLst>
          </p:cNvPr>
          <p:cNvSpPr>
            <a:spLocks noGrp="1"/>
          </p:cNvSpPr>
          <p:nvPr>
            <p:ph type="title"/>
          </p:nvPr>
        </p:nvSpPr>
        <p:spPr/>
        <p:txBody>
          <a:bodyPr/>
          <a:lstStyle/>
          <a:p>
            <a:r>
              <a:rPr lang="es-MX" b="1" cap="none" dirty="0">
                <a:latin typeface="Arial Rounded MT Bold" panose="020F0704030504030204" pitchFamily="34" charset="0"/>
              </a:rPr>
              <a:t>Recurso de revisión (Arts. 37-41 LMIMET)</a:t>
            </a:r>
            <a:endParaRPr lang="es-MX" dirty="0"/>
          </a:p>
        </p:txBody>
      </p:sp>
      <p:sp>
        <p:nvSpPr>
          <p:cNvPr id="3" name="Marcador de contenido 2">
            <a:extLst>
              <a:ext uri="{FF2B5EF4-FFF2-40B4-BE49-F238E27FC236}">
                <a16:creationId xmlns:a16="http://schemas.microsoft.com/office/drawing/2014/main" id="{B4C144C7-DCE0-F576-0696-C974973E74AC}"/>
              </a:ext>
            </a:extLst>
          </p:cNvPr>
          <p:cNvSpPr>
            <a:spLocks noGrp="1"/>
          </p:cNvSpPr>
          <p:nvPr>
            <p:ph idx="1"/>
          </p:nvPr>
        </p:nvSpPr>
        <p:spPr>
          <a:xfrm>
            <a:off x="1294362" y="1830582"/>
            <a:ext cx="9603275" cy="4762723"/>
          </a:xfrm>
        </p:spPr>
        <p:txBody>
          <a:bodyPr>
            <a:noAutofit/>
          </a:bodyPr>
          <a:lstStyle/>
          <a:p>
            <a:pPr marL="0" indent="0">
              <a:buNone/>
            </a:pPr>
            <a:r>
              <a:rPr lang="es-MX" sz="2200" b="0" i="0" dirty="0">
                <a:solidFill>
                  <a:srgbClr val="000000"/>
                </a:solidFill>
                <a:effectLst/>
                <a:latin typeface="Arial Rounded MT Bold" panose="020F0704030504030204" pitchFamily="34" charset="0"/>
              </a:rPr>
              <a:t>¿Cuándo procede?</a:t>
            </a:r>
          </a:p>
          <a:p>
            <a:pPr marL="0" indent="0">
              <a:buNone/>
            </a:pPr>
            <a:r>
              <a:rPr lang="es-MX" sz="2200" dirty="0">
                <a:solidFill>
                  <a:srgbClr val="000000"/>
                </a:solidFill>
                <a:latin typeface="Arial Rounded MT Bold" panose="020F0704030504030204" pitchFamily="34" charset="0"/>
              </a:rPr>
              <a:t>Durante la etapa de </a:t>
            </a:r>
            <a:r>
              <a:rPr lang="es-MX" sz="2200" b="0" i="0" dirty="0">
                <a:solidFill>
                  <a:srgbClr val="000000"/>
                </a:solidFill>
                <a:effectLst/>
                <a:latin typeface="Arial Rounded MT Bold" panose="020F0704030504030204" pitchFamily="34" charset="0"/>
              </a:rPr>
              <a:t>preparación de la elección, procede para impugnar actos o resoluciones que causen un perjuicio a quien teniendo interés jurídico lo promueva y que provengan de los órganos colegiados del Instituto Electoral a nivel distrital</a:t>
            </a:r>
          </a:p>
          <a:p>
            <a:pPr marL="0" indent="0">
              <a:buNone/>
            </a:pPr>
            <a:r>
              <a:rPr lang="es-MX" sz="2200" b="0" i="0" dirty="0">
                <a:solidFill>
                  <a:srgbClr val="000000"/>
                </a:solidFill>
                <a:effectLst/>
                <a:latin typeface="Arial Rounded MT Bold" panose="020F0704030504030204" pitchFamily="34" charset="0"/>
              </a:rPr>
              <a:t>Durante el proceso electoral, en la etapa de resultados y declaraciones de validez de las elecciones, los actos o resoluciones de los órganos del Instituto Electoral que causen un perjuicio real al interés jurídico del partido político recurrente cuya naturaleza sea diversa a los que puedan recurrirse por la vía de inconformidad  y que no guarden relación con el proceso electoral</a:t>
            </a:r>
            <a:endParaRPr lang="es-MX" sz="2200" dirty="0">
              <a:latin typeface="Arial Rounded MT Bold" panose="020F0704030504030204" pitchFamily="34" charset="0"/>
            </a:endParaRPr>
          </a:p>
        </p:txBody>
      </p:sp>
    </p:spTree>
    <p:extLst>
      <p:ext uri="{BB962C8B-B14F-4D97-AF65-F5344CB8AC3E}">
        <p14:creationId xmlns:p14="http://schemas.microsoft.com/office/powerpoint/2010/main" val="298920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4806B-99AA-1AA4-6BAD-C62F95021D21}"/>
              </a:ext>
            </a:extLst>
          </p:cNvPr>
          <p:cNvSpPr>
            <a:spLocks noGrp="1"/>
          </p:cNvSpPr>
          <p:nvPr>
            <p:ph type="title"/>
          </p:nvPr>
        </p:nvSpPr>
        <p:spPr/>
        <p:txBody>
          <a:bodyPr/>
          <a:lstStyle/>
          <a:p>
            <a:r>
              <a:rPr lang="es-MX" b="1" cap="none" dirty="0">
                <a:latin typeface="Arial Rounded MT Bold" panose="020F0704030504030204" pitchFamily="34" charset="0"/>
              </a:rPr>
              <a:t>Recurso de revisión (Arts. 37-41 LMIMET)</a:t>
            </a:r>
            <a:endParaRPr lang="es-MX" dirty="0"/>
          </a:p>
        </p:txBody>
      </p:sp>
      <p:sp>
        <p:nvSpPr>
          <p:cNvPr id="3" name="Marcador de contenido 2">
            <a:extLst>
              <a:ext uri="{FF2B5EF4-FFF2-40B4-BE49-F238E27FC236}">
                <a16:creationId xmlns:a16="http://schemas.microsoft.com/office/drawing/2014/main" id="{1D6A8D51-344D-514F-FD74-7651E3B88DF3}"/>
              </a:ext>
            </a:extLst>
          </p:cNvPr>
          <p:cNvSpPr>
            <a:spLocks noGrp="1"/>
          </p:cNvSpPr>
          <p:nvPr>
            <p:ph idx="1"/>
          </p:nvPr>
        </p:nvSpPr>
        <p:spPr/>
        <p:txBody>
          <a:bodyPr>
            <a:normAutofit fontScale="92500" lnSpcReduction="20000"/>
          </a:bodyPr>
          <a:lstStyle/>
          <a:p>
            <a:pPr marL="0" indent="0">
              <a:buNone/>
            </a:pPr>
            <a:r>
              <a:rPr lang="es-MX" sz="2300" b="1" dirty="0">
                <a:latin typeface="Arial Rounded MT Bold" panose="020F0704030504030204" pitchFamily="34" charset="0"/>
              </a:rPr>
              <a:t>¿Quiénes pueden presentarlo?</a:t>
            </a:r>
          </a:p>
          <a:p>
            <a:pPr marL="0" indent="0">
              <a:buNone/>
            </a:pPr>
            <a:r>
              <a:rPr lang="es-MX" sz="2200" dirty="0">
                <a:latin typeface="Arial Rounded MT Bold" panose="020F0704030504030204" pitchFamily="34" charset="0"/>
              </a:rPr>
              <a:t>Un partido político, coalición o un candidato independiente </a:t>
            </a:r>
          </a:p>
          <a:p>
            <a:pPr marL="0" indent="0">
              <a:buNone/>
            </a:pPr>
            <a:r>
              <a:rPr lang="es-MX" sz="2300" b="1" dirty="0">
                <a:latin typeface="Arial Rounded MT Bold" panose="020F0704030504030204" pitchFamily="34" charset="0"/>
              </a:rPr>
              <a:t>¿Qué autoridad es la competente para resolverlo?</a:t>
            </a:r>
          </a:p>
          <a:p>
            <a:pPr marL="0" indent="0">
              <a:buNone/>
            </a:pPr>
            <a:r>
              <a:rPr lang="es-MX" sz="2200" b="0" i="0" dirty="0">
                <a:effectLst/>
                <a:latin typeface="Arial Rounded MT Bold" panose="020F0704030504030204" pitchFamily="34" charset="0"/>
              </a:rPr>
              <a:t>Durante el tiempo que transcurra entre dos procesos electorales lo resolverá la Junta Estatal Ejecutiva, jerárquicamente superior al órgano que haya dictado el acto o resolución</a:t>
            </a:r>
          </a:p>
          <a:p>
            <a:pPr marL="0" indent="0">
              <a:buNone/>
            </a:pPr>
            <a:r>
              <a:rPr lang="es-MX" sz="2200" b="0" i="0" dirty="0">
                <a:effectLst/>
                <a:latin typeface="Arial Rounded MT Bold" panose="020F0704030504030204" pitchFamily="34" charset="0"/>
              </a:rPr>
              <a:t>Durante el desarrollo de un proceso electoral, lo resolverá la Junta Estatal Ejecutiva o el Consejo Estatal del Institutos</a:t>
            </a:r>
            <a:br>
              <a:rPr lang="es-MX" sz="2200" dirty="0">
                <a:latin typeface="Arial Rounded MT Bold" panose="020F0704030504030204" pitchFamily="34" charset="0"/>
              </a:rPr>
            </a:br>
            <a:endParaRPr lang="es-MX" sz="2200" dirty="0">
              <a:latin typeface="Arial Rounded MT Bold" panose="020F0704030504030204" pitchFamily="34" charset="0"/>
            </a:endParaRPr>
          </a:p>
          <a:p>
            <a:pPr marL="0" indent="0">
              <a:buNone/>
            </a:pPr>
            <a:endParaRPr lang="es-MX" b="1" dirty="0"/>
          </a:p>
          <a:p>
            <a:pPr marL="0" indent="0">
              <a:buNone/>
            </a:pPr>
            <a:endParaRPr lang="es-MX" b="1" dirty="0"/>
          </a:p>
        </p:txBody>
      </p:sp>
    </p:spTree>
    <p:extLst>
      <p:ext uri="{BB962C8B-B14F-4D97-AF65-F5344CB8AC3E}">
        <p14:creationId xmlns:p14="http://schemas.microsoft.com/office/powerpoint/2010/main" val="404277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4BD1C9-D4A3-22B3-52E6-586E261880B9}"/>
              </a:ext>
            </a:extLst>
          </p:cNvPr>
          <p:cNvSpPr>
            <a:spLocks noGrp="1"/>
          </p:cNvSpPr>
          <p:nvPr>
            <p:ph type="title"/>
          </p:nvPr>
        </p:nvSpPr>
        <p:spPr/>
        <p:txBody>
          <a:bodyPr/>
          <a:lstStyle/>
          <a:p>
            <a:r>
              <a:rPr lang="es-MX" b="1" cap="none" dirty="0">
                <a:latin typeface="Arial Rounded MT Bold" panose="020F0704030504030204" pitchFamily="34" charset="0"/>
              </a:rPr>
              <a:t>Recurso de revisión (Arts. 37-41 LMIMET)</a:t>
            </a:r>
            <a:endParaRPr lang="es-MX" dirty="0"/>
          </a:p>
        </p:txBody>
      </p:sp>
      <p:sp>
        <p:nvSpPr>
          <p:cNvPr id="3" name="Marcador de contenido 2">
            <a:extLst>
              <a:ext uri="{FF2B5EF4-FFF2-40B4-BE49-F238E27FC236}">
                <a16:creationId xmlns:a16="http://schemas.microsoft.com/office/drawing/2014/main" id="{129FF25A-A59D-E7D9-A664-7008D1B182A5}"/>
              </a:ext>
            </a:extLst>
          </p:cNvPr>
          <p:cNvSpPr>
            <a:spLocks noGrp="1"/>
          </p:cNvSpPr>
          <p:nvPr>
            <p:ph idx="1"/>
          </p:nvPr>
        </p:nvSpPr>
        <p:spPr>
          <a:xfrm>
            <a:off x="409075" y="1853754"/>
            <a:ext cx="11562346" cy="4199727"/>
          </a:xfrm>
        </p:spPr>
        <p:txBody>
          <a:bodyPr>
            <a:normAutofit/>
          </a:bodyPr>
          <a:lstStyle/>
          <a:p>
            <a:pPr marL="0" indent="0" algn="ctr">
              <a:buNone/>
            </a:pPr>
            <a:r>
              <a:rPr lang="es-MX" sz="2300" b="1" dirty="0">
                <a:latin typeface="Arial Rounded MT Bold" panose="020F0704030504030204" pitchFamily="34" charset="0"/>
              </a:rPr>
              <a:t>Sustanciación y resolución</a:t>
            </a:r>
          </a:p>
          <a:p>
            <a:pPr marL="0" indent="0">
              <a:buNone/>
            </a:pPr>
            <a:r>
              <a:rPr lang="es-MX" sz="2300" dirty="0">
                <a:latin typeface="Arial Rounded MT Bold" panose="020F0704030504030204" pitchFamily="34" charset="0"/>
              </a:rPr>
              <a:t>  </a:t>
            </a:r>
          </a:p>
          <a:p>
            <a:pPr marL="0" indent="0">
              <a:buNone/>
            </a:pPr>
            <a:endParaRPr lang="es-MX" sz="2300" dirty="0">
              <a:latin typeface="Arial Rounded MT Bold" panose="020F0704030504030204" pitchFamily="34" charset="0"/>
            </a:endParaRPr>
          </a:p>
        </p:txBody>
      </p:sp>
      <p:sp>
        <p:nvSpPr>
          <p:cNvPr id="6" name="Elipse 5">
            <a:extLst>
              <a:ext uri="{FF2B5EF4-FFF2-40B4-BE49-F238E27FC236}">
                <a16:creationId xmlns:a16="http://schemas.microsoft.com/office/drawing/2014/main" id="{1B55B95D-D08C-FDFD-124B-F8C831A83C6E}"/>
              </a:ext>
            </a:extLst>
          </p:cNvPr>
          <p:cNvSpPr/>
          <p:nvPr/>
        </p:nvSpPr>
        <p:spPr>
          <a:xfrm>
            <a:off x="4475746" y="2412331"/>
            <a:ext cx="2815390" cy="4906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PRESIDENCIA </a:t>
            </a:r>
          </a:p>
        </p:txBody>
      </p:sp>
      <p:sp>
        <p:nvSpPr>
          <p:cNvPr id="9" name="Flecha: hacia abajo 8">
            <a:extLst>
              <a:ext uri="{FF2B5EF4-FFF2-40B4-BE49-F238E27FC236}">
                <a16:creationId xmlns:a16="http://schemas.microsoft.com/office/drawing/2014/main" id="{F2627690-D238-879B-0A37-9B42D981788C}"/>
              </a:ext>
            </a:extLst>
          </p:cNvPr>
          <p:cNvSpPr/>
          <p:nvPr/>
        </p:nvSpPr>
        <p:spPr>
          <a:xfrm>
            <a:off x="5775158" y="2881565"/>
            <a:ext cx="144378" cy="3970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Elipse 10">
            <a:extLst>
              <a:ext uri="{FF2B5EF4-FFF2-40B4-BE49-F238E27FC236}">
                <a16:creationId xmlns:a16="http://schemas.microsoft.com/office/drawing/2014/main" id="{7A2C5AA0-0BEC-20DB-CDF7-3124F63D26FC}"/>
              </a:ext>
            </a:extLst>
          </p:cNvPr>
          <p:cNvSpPr/>
          <p:nvPr/>
        </p:nvSpPr>
        <p:spPr>
          <a:xfrm>
            <a:off x="4439651" y="3278607"/>
            <a:ext cx="2959769" cy="69057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SECRETARÍA EJECUTIVA</a:t>
            </a:r>
          </a:p>
        </p:txBody>
      </p:sp>
      <p:sp>
        <p:nvSpPr>
          <p:cNvPr id="12" name="CuadroTexto 11">
            <a:extLst>
              <a:ext uri="{FF2B5EF4-FFF2-40B4-BE49-F238E27FC236}">
                <a16:creationId xmlns:a16="http://schemas.microsoft.com/office/drawing/2014/main" id="{ABCCCC9C-AE1C-9DCF-8274-11B56BEA35DF}"/>
              </a:ext>
            </a:extLst>
          </p:cNvPr>
          <p:cNvSpPr txBox="1"/>
          <p:nvPr/>
        </p:nvSpPr>
        <p:spPr>
          <a:xfrm>
            <a:off x="7435515" y="3358054"/>
            <a:ext cx="3266572" cy="646331"/>
          </a:xfrm>
          <a:prstGeom prst="rect">
            <a:avLst/>
          </a:prstGeom>
          <a:noFill/>
        </p:spPr>
        <p:txBody>
          <a:bodyPr wrap="square" rtlCol="0">
            <a:spAutoFit/>
          </a:bodyPr>
          <a:lstStyle/>
          <a:p>
            <a:r>
              <a:rPr lang="es-MX" dirty="0"/>
              <a:t>CERTIFICA QUE SE CUMPLIÓ CON LOS ARTS. 8 Y 9 LMIMET</a:t>
            </a:r>
          </a:p>
        </p:txBody>
      </p:sp>
      <p:sp>
        <p:nvSpPr>
          <p:cNvPr id="14" name="Flecha: a la izquierda y arriba 13">
            <a:extLst>
              <a:ext uri="{FF2B5EF4-FFF2-40B4-BE49-F238E27FC236}">
                <a16:creationId xmlns:a16="http://schemas.microsoft.com/office/drawing/2014/main" id="{FE6D2973-4616-6F61-AC67-9064A29B9DD3}"/>
              </a:ext>
            </a:extLst>
          </p:cNvPr>
          <p:cNvSpPr/>
          <p:nvPr/>
        </p:nvSpPr>
        <p:spPr>
          <a:xfrm>
            <a:off x="3697703" y="3956432"/>
            <a:ext cx="2069431" cy="287489"/>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a:extLst>
              <a:ext uri="{FF2B5EF4-FFF2-40B4-BE49-F238E27FC236}">
                <a16:creationId xmlns:a16="http://schemas.microsoft.com/office/drawing/2014/main" id="{4001DA96-CE15-9B0E-D531-B94F0BECD57D}"/>
              </a:ext>
            </a:extLst>
          </p:cNvPr>
          <p:cNvSpPr/>
          <p:nvPr/>
        </p:nvSpPr>
        <p:spPr>
          <a:xfrm>
            <a:off x="719886" y="3794454"/>
            <a:ext cx="2959769" cy="69057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PROPUESTA DE DESECHAMIENTO</a:t>
            </a:r>
          </a:p>
        </p:txBody>
      </p:sp>
      <p:sp>
        <p:nvSpPr>
          <p:cNvPr id="18" name="Elipse 17">
            <a:extLst>
              <a:ext uri="{FF2B5EF4-FFF2-40B4-BE49-F238E27FC236}">
                <a16:creationId xmlns:a16="http://schemas.microsoft.com/office/drawing/2014/main" id="{E9C257A2-5E19-D415-A5B6-A459595584BB}"/>
              </a:ext>
            </a:extLst>
          </p:cNvPr>
          <p:cNvSpPr/>
          <p:nvPr/>
        </p:nvSpPr>
        <p:spPr>
          <a:xfrm>
            <a:off x="4405561" y="4391020"/>
            <a:ext cx="2959769" cy="69057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PROYECTO DE RESOLUCIÓN</a:t>
            </a:r>
          </a:p>
        </p:txBody>
      </p:sp>
      <p:sp>
        <p:nvSpPr>
          <p:cNvPr id="23" name="CuadroTexto 22">
            <a:extLst>
              <a:ext uri="{FF2B5EF4-FFF2-40B4-BE49-F238E27FC236}">
                <a16:creationId xmlns:a16="http://schemas.microsoft.com/office/drawing/2014/main" id="{05068733-EE4F-4AD1-A155-E6899C6E3C40}"/>
              </a:ext>
            </a:extLst>
          </p:cNvPr>
          <p:cNvSpPr txBox="1"/>
          <p:nvPr/>
        </p:nvSpPr>
        <p:spPr>
          <a:xfrm>
            <a:off x="3023935" y="4430242"/>
            <a:ext cx="1467854" cy="646331"/>
          </a:xfrm>
          <a:prstGeom prst="rect">
            <a:avLst/>
          </a:prstGeom>
          <a:noFill/>
        </p:spPr>
        <p:txBody>
          <a:bodyPr wrap="square" rtlCol="0">
            <a:spAutoFit/>
          </a:bodyPr>
          <a:lstStyle/>
          <a:p>
            <a:r>
              <a:rPr lang="es-MX" dirty="0"/>
              <a:t>8 DÍAS SIGUIENTES</a:t>
            </a:r>
          </a:p>
        </p:txBody>
      </p:sp>
      <p:sp>
        <p:nvSpPr>
          <p:cNvPr id="25" name="Flecha: hacia abajo 24">
            <a:extLst>
              <a:ext uri="{FF2B5EF4-FFF2-40B4-BE49-F238E27FC236}">
                <a16:creationId xmlns:a16="http://schemas.microsoft.com/office/drawing/2014/main" id="{9766B267-2A98-2704-691F-C232854D5BAF}"/>
              </a:ext>
            </a:extLst>
          </p:cNvPr>
          <p:cNvSpPr/>
          <p:nvPr/>
        </p:nvSpPr>
        <p:spPr>
          <a:xfrm>
            <a:off x="5807238" y="3984466"/>
            <a:ext cx="144378" cy="3970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Flecha: hacia abajo 25">
            <a:extLst>
              <a:ext uri="{FF2B5EF4-FFF2-40B4-BE49-F238E27FC236}">
                <a16:creationId xmlns:a16="http://schemas.microsoft.com/office/drawing/2014/main" id="{16089B24-F3A6-C103-21C9-67C26A1C1D41}"/>
              </a:ext>
            </a:extLst>
          </p:cNvPr>
          <p:cNvSpPr/>
          <p:nvPr/>
        </p:nvSpPr>
        <p:spPr>
          <a:xfrm>
            <a:off x="5831302" y="5115435"/>
            <a:ext cx="144378" cy="3970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Elipse 27">
            <a:extLst>
              <a:ext uri="{FF2B5EF4-FFF2-40B4-BE49-F238E27FC236}">
                <a16:creationId xmlns:a16="http://schemas.microsoft.com/office/drawing/2014/main" id="{92A35A44-433B-9FAD-226F-2A3C62834C79}"/>
              </a:ext>
            </a:extLst>
          </p:cNvPr>
          <p:cNvSpPr/>
          <p:nvPr/>
        </p:nvSpPr>
        <p:spPr>
          <a:xfrm>
            <a:off x="4475746" y="5510006"/>
            <a:ext cx="2959769" cy="69057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SESION DEL CONSEJO</a:t>
            </a:r>
          </a:p>
        </p:txBody>
      </p:sp>
      <p:sp>
        <p:nvSpPr>
          <p:cNvPr id="30" name="CuadroTexto 29">
            <a:extLst>
              <a:ext uri="{FF2B5EF4-FFF2-40B4-BE49-F238E27FC236}">
                <a16:creationId xmlns:a16="http://schemas.microsoft.com/office/drawing/2014/main" id="{B81E9E1F-DB0C-707C-A898-A3B805B4D410}"/>
              </a:ext>
            </a:extLst>
          </p:cNvPr>
          <p:cNvSpPr txBox="1"/>
          <p:nvPr/>
        </p:nvSpPr>
        <p:spPr>
          <a:xfrm>
            <a:off x="7467597" y="5393628"/>
            <a:ext cx="3266572" cy="923330"/>
          </a:xfrm>
          <a:prstGeom prst="rect">
            <a:avLst/>
          </a:prstGeom>
          <a:noFill/>
        </p:spPr>
        <p:txBody>
          <a:bodyPr wrap="square" rtlCol="0">
            <a:spAutoFit/>
          </a:bodyPr>
          <a:lstStyle/>
          <a:p>
            <a:r>
              <a:rPr lang="es-MX" dirty="0"/>
              <a:t>EFECTOS: CONFIRMAR, MODIFICAR O REVOCAR</a:t>
            </a:r>
          </a:p>
          <a:p>
            <a:endParaRPr lang="es-MX" dirty="0"/>
          </a:p>
        </p:txBody>
      </p:sp>
    </p:spTree>
    <p:extLst>
      <p:ext uri="{BB962C8B-B14F-4D97-AF65-F5344CB8AC3E}">
        <p14:creationId xmlns:p14="http://schemas.microsoft.com/office/powerpoint/2010/main" val="3661927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2BBC0-2E06-DD1D-B0B9-5E5BAD7ACADE}"/>
              </a:ext>
            </a:extLst>
          </p:cNvPr>
          <p:cNvSpPr>
            <a:spLocks noGrp="1"/>
          </p:cNvSpPr>
          <p:nvPr>
            <p:ph type="title"/>
          </p:nvPr>
        </p:nvSpPr>
        <p:spPr>
          <a:xfrm>
            <a:off x="1860653" y="310333"/>
            <a:ext cx="9603275" cy="1049235"/>
          </a:xfrm>
        </p:spPr>
        <p:txBody>
          <a:bodyPr/>
          <a:lstStyle/>
          <a:p>
            <a:r>
              <a:rPr lang="es-MX" b="1" cap="none" dirty="0">
                <a:latin typeface="Arial Rounded MT Bold" panose="020F0704030504030204" pitchFamily="34" charset="0"/>
              </a:rPr>
              <a:t>Recurso de revisión (Arts. 37-41 LMIMET)</a:t>
            </a:r>
            <a:endParaRPr lang="es-MX" dirty="0"/>
          </a:p>
        </p:txBody>
      </p:sp>
      <p:pic>
        <p:nvPicPr>
          <p:cNvPr id="4" name="Marcador de contenido 3">
            <a:extLst>
              <a:ext uri="{FF2B5EF4-FFF2-40B4-BE49-F238E27FC236}">
                <a16:creationId xmlns:a16="http://schemas.microsoft.com/office/drawing/2014/main" id="{A2BEA671-D1BE-B184-0101-0CE34664158E}"/>
              </a:ext>
            </a:extLst>
          </p:cNvPr>
          <p:cNvPicPr>
            <a:picLocks noGrp="1" noChangeAspect="1"/>
          </p:cNvPicPr>
          <p:nvPr>
            <p:ph idx="1"/>
          </p:nvPr>
        </p:nvPicPr>
        <p:blipFill rotWithShape="1">
          <a:blip r:embed="rId2"/>
          <a:srcRect l="34778" t="14834" r="35556"/>
          <a:stretch/>
        </p:blipFill>
        <p:spPr bwMode="auto">
          <a:xfrm>
            <a:off x="2935705" y="841076"/>
            <a:ext cx="6003758" cy="6016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7335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AE06ED-BDC4-4AD2-33D3-31D2E3220EF2}"/>
              </a:ext>
            </a:extLst>
          </p:cNvPr>
          <p:cNvSpPr>
            <a:spLocks noGrp="1"/>
          </p:cNvSpPr>
          <p:nvPr>
            <p:ph type="title"/>
          </p:nvPr>
        </p:nvSpPr>
        <p:spPr/>
        <p:txBody>
          <a:bodyPr>
            <a:normAutofit/>
          </a:bodyPr>
          <a:lstStyle/>
          <a:p>
            <a:pPr algn="ctr"/>
            <a:r>
              <a:rPr lang="es-MX" b="1" cap="none" dirty="0">
                <a:latin typeface="Arial Rounded MT Bold" panose="020F0704030504030204" pitchFamily="34" charset="0"/>
              </a:rPr>
              <a:t>Recurso de apelación (Arts. 42-50 LMIMET)</a:t>
            </a:r>
            <a:br>
              <a:rPr lang="es-MX" b="1" dirty="0"/>
            </a:br>
            <a:r>
              <a:rPr lang="es-MX" b="1" cap="none" dirty="0">
                <a:latin typeface="Arial Rounded MT Bold" panose="020F0704030504030204" pitchFamily="34" charset="0"/>
              </a:rPr>
              <a:t> </a:t>
            </a:r>
            <a:endParaRPr lang="es-MX" dirty="0"/>
          </a:p>
        </p:txBody>
      </p:sp>
      <p:sp>
        <p:nvSpPr>
          <p:cNvPr id="3" name="Marcador de contenido 2">
            <a:extLst>
              <a:ext uri="{FF2B5EF4-FFF2-40B4-BE49-F238E27FC236}">
                <a16:creationId xmlns:a16="http://schemas.microsoft.com/office/drawing/2014/main" id="{0C079C0D-526D-7CAB-FF83-C02300E75206}"/>
              </a:ext>
            </a:extLst>
          </p:cNvPr>
          <p:cNvSpPr>
            <a:spLocks noGrp="1"/>
          </p:cNvSpPr>
          <p:nvPr>
            <p:ph idx="1"/>
          </p:nvPr>
        </p:nvSpPr>
        <p:spPr>
          <a:xfrm>
            <a:off x="1451579" y="2015732"/>
            <a:ext cx="9603275" cy="1738121"/>
          </a:xfrm>
        </p:spPr>
        <p:txBody>
          <a:bodyPr>
            <a:noAutofit/>
          </a:bodyPr>
          <a:lstStyle/>
          <a:p>
            <a:pPr marL="0" indent="0" algn="just">
              <a:buNone/>
            </a:pPr>
            <a:r>
              <a:rPr lang="es-MX" sz="2300" b="0" i="0" dirty="0">
                <a:solidFill>
                  <a:srgbClr val="000000"/>
                </a:solidFill>
                <a:effectLst/>
                <a:latin typeface="Arial Rounded MT Bold" panose="020F0704030504030204" pitchFamily="34" charset="0"/>
              </a:rPr>
              <a:t>Es un medio de impugnación de carácter jurisdiccional que procede en contra de actos y resoluciones de diversos órganos del Instituto Electoral local</a:t>
            </a:r>
          </a:p>
          <a:p>
            <a:pPr marL="0" indent="0" algn="just">
              <a:buNone/>
            </a:pPr>
            <a:r>
              <a:rPr lang="es-MX" sz="2300" b="0" i="0" dirty="0">
                <a:solidFill>
                  <a:srgbClr val="000000"/>
                </a:solidFill>
                <a:effectLst/>
                <a:latin typeface="Arial Rounded MT Bold" panose="020F0704030504030204" pitchFamily="34" charset="0"/>
              </a:rPr>
              <a:t>Su objeto es garantizar el apego a los principios de constitucionalidad y legalidad y su resolución corresponde al Pleno del TET</a:t>
            </a:r>
            <a:endParaRPr lang="es-MX" sz="2300" dirty="0">
              <a:latin typeface="Arial Rounded MT Bold" panose="020F0704030504030204" pitchFamily="34" charset="0"/>
            </a:endParaRPr>
          </a:p>
        </p:txBody>
      </p:sp>
    </p:spTree>
    <p:extLst>
      <p:ext uri="{BB962C8B-B14F-4D97-AF65-F5344CB8AC3E}">
        <p14:creationId xmlns:p14="http://schemas.microsoft.com/office/powerpoint/2010/main" val="2405213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AE06ED-BDC4-4AD2-33D3-31D2E3220EF2}"/>
              </a:ext>
            </a:extLst>
          </p:cNvPr>
          <p:cNvSpPr>
            <a:spLocks noGrp="1"/>
          </p:cNvSpPr>
          <p:nvPr>
            <p:ph type="title"/>
          </p:nvPr>
        </p:nvSpPr>
        <p:spPr/>
        <p:txBody>
          <a:bodyPr>
            <a:normAutofit/>
          </a:bodyPr>
          <a:lstStyle/>
          <a:p>
            <a:pPr algn="ctr"/>
            <a:r>
              <a:rPr lang="es-MX" b="1" cap="none" dirty="0">
                <a:latin typeface="Arial Rounded MT Bold" panose="020F0704030504030204" pitchFamily="34" charset="0"/>
              </a:rPr>
              <a:t>Recurso de apelación (Arts. 42-50 LMIMET)</a:t>
            </a:r>
            <a:br>
              <a:rPr lang="es-MX" b="1" dirty="0"/>
            </a:br>
            <a:r>
              <a:rPr lang="es-MX" b="1" cap="none" dirty="0">
                <a:latin typeface="Arial Rounded MT Bold" panose="020F0704030504030204" pitchFamily="34" charset="0"/>
              </a:rPr>
              <a:t> </a:t>
            </a:r>
            <a:endParaRPr lang="es-MX" dirty="0"/>
          </a:p>
        </p:txBody>
      </p:sp>
      <p:sp>
        <p:nvSpPr>
          <p:cNvPr id="3" name="Marcador de contenido 2">
            <a:extLst>
              <a:ext uri="{FF2B5EF4-FFF2-40B4-BE49-F238E27FC236}">
                <a16:creationId xmlns:a16="http://schemas.microsoft.com/office/drawing/2014/main" id="{0C079C0D-526D-7CAB-FF83-C02300E75206}"/>
              </a:ext>
            </a:extLst>
          </p:cNvPr>
          <p:cNvSpPr>
            <a:spLocks noGrp="1"/>
          </p:cNvSpPr>
          <p:nvPr>
            <p:ph idx="1"/>
          </p:nvPr>
        </p:nvSpPr>
        <p:spPr>
          <a:xfrm>
            <a:off x="264695" y="2015732"/>
            <a:ext cx="10790159" cy="4132405"/>
          </a:xfrm>
        </p:spPr>
        <p:txBody>
          <a:bodyPr>
            <a:noAutofit/>
          </a:bodyPr>
          <a:lstStyle/>
          <a:p>
            <a:pPr marL="0" indent="0" algn="just">
              <a:buNone/>
            </a:pPr>
            <a:r>
              <a:rPr lang="es-ES" sz="2300" b="1" dirty="0">
                <a:latin typeface="Arial Rounded MT Bold" panose="020F0704030504030204" pitchFamily="34" charset="0"/>
              </a:rPr>
              <a:t>¿ Cuándo procede?</a:t>
            </a:r>
          </a:p>
          <a:p>
            <a:pPr marL="0" indent="0" algn="just">
              <a:buNone/>
            </a:pPr>
            <a:r>
              <a:rPr lang="es-ES" sz="2300" dirty="0">
                <a:latin typeface="Arial Rounded MT Bold" panose="020F0704030504030204" pitchFamily="34" charset="0"/>
              </a:rPr>
              <a:t>1.  Fuera del proceso electoral y durante la etapa de preparación del proceso o consulta popular.</a:t>
            </a:r>
          </a:p>
          <a:p>
            <a:pPr algn="just">
              <a:buFont typeface="Courier New" panose="02070309020205020404" pitchFamily="49" charset="0"/>
              <a:buChar char="o"/>
            </a:pPr>
            <a:r>
              <a:rPr lang="es-ES" sz="2300" dirty="0">
                <a:latin typeface="Arial Rounded MT Bold" panose="020F0704030504030204" pitchFamily="34" charset="0"/>
              </a:rPr>
              <a:t>A) Las resoluciones que recaigan a  los recursos de revisión.</a:t>
            </a:r>
          </a:p>
          <a:p>
            <a:pPr algn="just">
              <a:buFont typeface="Courier New" panose="02070309020205020404" pitchFamily="49" charset="0"/>
              <a:buChar char="o"/>
            </a:pPr>
            <a:r>
              <a:rPr lang="es-ES" sz="2300" dirty="0">
                <a:latin typeface="Arial Rounded MT Bold" panose="020F0704030504030204" pitchFamily="34" charset="0"/>
              </a:rPr>
              <a:t>B) Los actos o resoluciones de los órganos del Instituto Estatal, que no sean impugnables a través del recurso de revisión y que cause un perjuicio al partido político, coalición, candidato independiente o agrupación política con registro.</a:t>
            </a:r>
          </a:p>
          <a:p>
            <a:pPr algn="just">
              <a:buFont typeface="Courier New" panose="02070309020205020404" pitchFamily="49" charset="0"/>
              <a:buChar char="o"/>
            </a:pPr>
            <a:endParaRPr lang="es-ES" sz="2400" dirty="0"/>
          </a:p>
        </p:txBody>
      </p:sp>
    </p:spTree>
    <p:extLst>
      <p:ext uri="{BB962C8B-B14F-4D97-AF65-F5344CB8AC3E}">
        <p14:creationId xmlns:p14="http://schemas.microsoft.com/office/powerpoint/2010/main" val="2024586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FB362F-A963-F521-59A5-1188CE6ECA87}"/>
              </a:ext>
            </a:extLst>
          </p:cNvPr>
          <p:cNvSpPr>
            <a:spLocks noGrp="1"/>
          </p:cNvSpPr>
          <p:nvPr>
            <p:ph type="title"/>
          </p:nvPr>
        </p:nvSpPr>
        <p:spPr/>
        <p:txBody>
          <a:bodyPr/>
          <a:lstStyle/>
          <a:p>
            <a:r>
              <a:rPr lang="es-MX" b="1" cap="none" dirty="0">
                <a:latin typeface="Arial Rounded MT Bold" panose="020F0704030504030204" pitchFamily="34" charset="0"/>
              </a:rPr>
              <a:t>Recurso de apelación (Arts. 42-50 LMIMET)</a:t>
            </a:r>
            <a:br>
              <a:rPr lang="es-MX" b="1" dirty="0"/>
            </a:br>
            <a:endParaRPr lang="es-MX" dirty="0"/>
          </a:p>
        </p:txBody>
      </p:sp>
      <p:sp>
        <p:nvSpPr>
          <p:cNvPr id="3" name="Marcador de contenido 2">
            <a:extLst>
              <a:ext uri="{FF2B5EF4-FFF2-40B4-BE49-F238E27FC236}">
                <a16:creationId xmlns:a16="http://schemas.microsoft.com/office/drawing/2014/main" id="{BE729DF2-26FE-B2E3-ACBB-7A57EDB01966}"/>
              </a:ext>
            </a:extLst>
          </p:cNvPr>
          <p:cNvSpPr>
            <a:spLocks noGrp="1"/>
          </p:cNvSpPr>
          <p:nvPr>
            <p:ph idx="1"/>
          </p:nvPr>
        </p:nvSpPr>
        <p:spPr/>
        <p:txBody>
          <a:bodyPr>
            <a:normAutofit lnSpcReduction="10000"/>
          </a:bodyPr>
          <a:lstStyle/>
          <a:p>
            <a:pPr marL="0" indent="0" algn="just">
              <a:buNone/>
            </a:pPr>
            <a:r>
              <a:rPr lang="es-ES" sz="2300" b="1" dirty="0">
                <a:latin typeface="Arial Rounded MT Bold" panose="020F0704030504030204" pitchFamily="34" charset="0"/>
              </a:rPr>
              <a:t>¿ Cuándo procede?</a:t>
            </a:r>
          </a:p>
          <a:p>
            <a:pPr marL="0" indent="0" algn="just">
              <a:buNone/>
            </a:pPr>
            <a:r>
              <a:rPr lang="es-ES" sz="2300" dirty="0">
                <a:latin typeface="Arial Rounded MT Bold" panose="020F0704030504030204" pitchFamily="34" charset="0"/>
              </a:rPr>
              <a:t>2. En la etapa de resultados y declaraciones de validez de las elecciones:</a:t>
            </a:r>
          </a:p>
          <a:p>
            <a:pPr algn="just">
              <a:buFont typeface="Courier New" panose="02070309020205020404" pitchFamily="49" charset="0"/>
              <a:buChar char="o"/>
            </a:pPr>
            <a:r>
              <a:rPr lang="es-ES" sz="2300" dirty="0">
                <a:latin typeface="Arial Rounded MT Bold" panose="020F0704030504030204" pitchFamily="34" charset="0"/>
              </a:rPr>
              <a:t>Impugnar las resoluciones que recaigan a los recursos de revisión promovidos en contra de actos cuya naturaleza sea diversa a los impugnables en el juicio de inconformidad y no guarden relación con el proceso electoral y los resultados del mismo.</a:t>
            </a:r>
          </a:p>
          <a:p>
            <a:endParaRPr lang="es-MX" dirty="0"/>
          </a:p>
        </p:txBody>
      </p:sp>
    </p:spTree>
    <p:extLst>
      <p:ext uri="{BB962C8B-B14F-4D97-AF65-F5344CB8AC3E}">
        <p14:creationId xmlns:p14="http://schemas.microsoft.com/office/powerpoint/2010/main" val="921636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7A8BB-001D-4F45-A7E6-B71F8EDD8482}"/>
              </a:ext>
            </a:extLst>
          </p:cNvPr>
          <p:cNvSpPr>
            <a:spLocks noGrp="1"/>
          </p:cNvSpPr>
          <p:nvPr>
            <p:ph type="title"/>
          </p:nvPr>
        </p:nvSpPr>
        <p:spPr/>
        <p:txBody>
          <a:bodyPr/>
          <a:lstStyle/>
          <a:p>
            <a:r>
              <a:rPr lang="es-MX" b="1" dirty="0">
                <a:latin typeface="Arial Rounded MT Bold" panose="020F0704030504030204" pitchFamily="34" charset="0"/>
                <a:cs typeface="Lucida Sans Unicode" panose="020B0602030504020204" pitchFamily="34" charset="0"/>
              </a:rPr>
              <a:t>¿Q</a:t>
            </a:r>
            <a:r>
              <a:rPr lang="es-MX" b="1" cap="none" dirty="0">
                <a:latin typeface="Arial Rounded MT Bold" panose="020F0704030504030204" pitchFamily="34" charset="0"/>
                <a:cs typeface="Lucida Sans Unicode" panose="020B0602030504020204" pitchFamily="34" charset="0"/>
              </a:rPr>
              <a:t>ué es un medio de impugnación</a:t>
            </a:r>
            <a:r>
              <a:rPr lang="es-MX" dirty="0">
                <a:latin typeface="Arial Rounded MT Bold" panose="020F0704030504030204" pitchFamily="34" charset="0"/>
                <a:cs typeface="Lucida Sans Unicode" panose="020B0602030504020204" pitchFamily="34" charset="0"/>
              </a:rPr>
              <a:t>?</a:t>
            </a:r>
          </a:p>
        </p:txBody>
      </p:sp>
      <p:sp>
        <p:nvSpPr>
          <p:cNvPr id="9" name="Marcador de contenido 8">
            <a:extLst>
              <a:ext uri="{FF2B5EF4-FFF2-40B4-BE49-F238E27FC236}">
                <a16:creationId xmlns:a16="http://schemas.microsoft.com/office/drawing/2014/main" id="{30B892BD-A775-471D-8654-C0BFE92EFEC3}"/>
              </a:ext>
            </a:extLst>
          </p:cNvPr>
          <p:cNvSpPr>
            <a:spLocks noGrp="1"/>
          </p:cNvSpPr>
          <p:nvPr>
            <p:ph idx="1"/>
          </p:nvPr>
        </p:nvSpPr>
        <p:spPr>
          <a:xfrm>
            <a:off x="1451579" y="2015732"/>
            <a:ext cx="9603275" cy="3055801"/>
          </a:xfrm>
        </p:spPr>
        <p:txBody>
          <a:bodyPr>
            <a:noAutofit/>
          </a:bodyPr>
          <a:lstStyle/>
          <a:p>
            <a:pPr algn="just"/>
            <a:r>
              <a:rPr lang="es-MX" sz="2200" dirty="0">
                <a:latin typeface="Arial Rounded MT Bold" panose="020F0704030504030204" pitchFamily="34" charset="0"/>
                <a:cs typeface="Lucida Sans Unicode" panose="020B0602030504020204" pitchFamily="34" charset="0"/>
              </a:rPr>
              <a:t>El vocablo impugnación deriva del término latino impugnare (de in y pugnaré) que significa “luchar contra”, “combatir”, “atacar”.</a:t>
            </a:r>
          </a:p>
          <a:p>
            <a:pPr algn="just"/>
            <a:r>
              <a:rPr lang="es-MX" sz="2200" dirty="0">
                <a:latin typeface="Arial Rounded MT Bold" panose="020F0704030504030204" pitchFamily="34" charset="0"/>
                <a:cs typeface="Lucida Sans Unicode" panose="020B0602030504020204" pitchFamily="34" charset="0"/>
              </a:rPr>
              <a:t>Héctor </a:t>
            </a:r>
            <a:r>
              <a:rPr lang="es-MX" sz="2200" dirty="0" err="1">
                <a:latin typeface="Arial Rounded MT Bold" panose="020F0704030504030204" pitchFamily="34" charset="0"/>
                <a:cs typeface="Lucida Sans Unicode" panose="020B0602030504020204" pitchFamily="34" charset="0"/>
              </a:rPr>
              <a:t>Fix</a:t>
            </a:r>
            <a:r>
              <a:rPr lang="es-MX" sz="2200" dirty="0">
                <a:latin typeface="Arial Rounded MT Bold" panose="020F0704030504030204" pitchFamily="34" charset="0"/>
                <a:cs typeface="Lucida Sans Unicode" panose="020B0602030504020204" pitchFamily="34" charset="0"/>
              </a:rPr>
              <a:t>-Zamudio considera que los medios de impugnación “configuran los instrumentos jurídicos consagrados por las leyes procesales para corregir, modificar, revocar o anular los actos y las resoluciones judiciales, cuando adolecen de deficiencias, errores, ilegalidad o injusticia”</a:t>
            </a:r>
          </a:p>
        </p:txBody>
      </p:sp>
      <p:pic>
        <p:nvPicPr>
          <p:cNvPr id="10" name="Imagen 9">
            <a:extLst>
              <a:ext uri="{FF2B5EF4-FFF2-40B4-BE49-F238E27FC236}">
                <a16:creationId xmlns:a16="http://schemas.microsoft.com/office/drawing/2014/main" id="{350F0AE1-5887-461B-A29A-162C86C5850D}"/>
              </a:ext>
            </a:extLst>
          </p:cNvPr>
          <p:cNvPicPr/>
          <p:nvPr/>
        </p:nvPicPr>
        <p:blipFill rotWithShape="1">
          <a:blip r:embed="rId2"/>
          <a:srcRect l="23305" t="32375" r="41308" b="31371"/>
          <a:stretch/>
        </p:blipFill>
        <p:spPr bwMode="auto">
          <a:xfrm>
            <a:off x="9070479" y="461116"/>
            <a:ext cx="2240988" cy="12322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5321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lstStyle/>
          <a:p>
            <a:r>
              <a:rPr lang="es-MX" b="1" cap="none" dirty="0">
                <a:latin typeface="Arial Rounded MT Bold" panose="020F0704030504030204" pitchFamily="34" charset="0"/>
              </a:rPr>
              <a:t>Recurso de apelación (Arts. 42-50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p:txBody>
          <a:bodyPr>
            <a:normAutofit fontScale="92500"/>
          </a:bodyPr>
          <a:lstStyle/>
          <a:p>
            <a:r>
              <a:rPr lang="es-ES" sz="2300" dirty="0">
                <a:latin typeface="Arial Rounded MT Bold" panose="020F0704030504030204" pitchFamily="34" charset="0"/>
              </a:rPr>
              <a:t>3. En todo tiempo:</a:t>
            </a:r>
          </a:p>
          <a:p>
            <a:pPr>
              <a:buFont typeface="Courier New" panose="02070309020205020404" pitchFamily="49" charset="0"/>
              <a:buChar char="o"/>
            </a:pPr>
            <a:r>
              <a:rPr lang="es-ES" sz="2300" dirty="0">
                <a:latin typeface="Arial Rounded MT Bold" panose="020F0704030504030204" pitchFamily="34" charset="0"/>
              </a:rPr>
              <a:t>Impugnar la resolución del Órgano Técnico de Fiscalización del Instituto, que ponga fin al procedimiento de liquidación, y los actos que integren ese procedimiento, que causen una afectación sustantiva al promovente. (plazo de interposición es dentro de los 3 días siguientes a aquel en que se dé a conocer el resultado del procedimiento.</a:t>
            </a:r>
          </a:p>
          <a:p>
            <a:pPr>
              <a:buFont typeface="Courier New" panose="02070309020205020404" pitchFamily="49" charset="0"/>
              <a:buChar char="o"/>
            </a:pPr>
            <a:r>
              <a:rPr lang="es-ES" sz="2300" dirty="0">
                <a:latin typeface="Arial Rounded MT Bold" panose="020F0704030504030204" pitchFamily="34" charset="0"/>
              </a:rPr>
              <a:t>Determinación y aplicación de sanciones que en términos de la Ley Electoral realice el Consejo Estatal.</a:t>
            </a:r>
          </a:p>
          <a:p>
            <a:endParaRPr lang="es-ES" dirty="0"/>
          </a:p>
          <a:p>
            <a:pPr marL="0" indent="0">
              <a:buNone/>
            </a:pPr>
            <a:endParaRPr lang="es-MX" dirty="0"/>
          </a:p>
        </p:txBody>
      </p:sp>
    </p:spTree>
    <p:extLst>
      <p:ext uri="{BB962C8B-B14F-4D97-AF65-F5344CB8AC3E}">
        <p14:creationId xmlns:p14="http://schemas.microsoft.com/office/powerpoint/2010/main" val="163703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lstStyle/>
          <a:p>
            <a:r>
              <a:rPr lang="es-MX" b="1" cap="none" dirty="0">
                <a:latin typeface="Arial Rounded MT Bold" panose="020F0704030504030204" pitchFamily="34" charset="0"/>
              </a:rPr>
              <a:t>Recurso de apelación (Arts. 42-50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p:txBody>
          <a:bodyPr>
            <a:normAutofit lnSpcReduction="10000"/>
          </a:bodyPr>
          <a:lstStyle/>
          <a:p>
            <a:pPr marL="0" indent="0">
              <a:buNone/>
            </a:pPr>
            <a:r>
              <a:rPr lang="es-MX" sz="2200" b="1" dirty="0">
                <a:latin typeface="Arial Rounded MT Bold" panose="020F0704030504030204" pitchFamily="34" charset="0"/>
              </a:rPr>
              <a:t>¿Quiénes pueden interponerlo?</a:t>
            </a:r>
          </a:p>
          <a:p>
            <a:pPr marL="0" indent="0">
              <a:buNone/>
            </a:pPr>
            <a:r>
              <a:rPr lang="es-MX" sz="2200" dirty="0">
                <a:latin typeface="Arial Rounded MT Bold" panose="020F0704030504030204" pitchFamily="34" charset="0"/>
              </a:rPr>
              <a:t>a) De acuerdo con los supuestos del art. 42 (resoluciones del recurso de revisión)</a:t>
            </a:r>
          </a:p>
          <a:p>
            <a:pPr>
              <a:buFont typeface="Wingdings" panose="05000000000000000000" pitchFamily="2" charset="2"/>
              <a:buChar char="§"/>
            </a:pPr>
            <a:r>
              <a:rPr lang="es-MX" sz="2200" dirty="0">
                <a:latin typeface="Arial Rounded MT Bold" panose="020F0704030504030204" pitchFamily="34" charset="0"/>
              </a:rPr>
              <a:t>Partidos políticos</a:t>
            </a:r>
          </a:p>
          <a:p>
            <a:pPr>
              <a:buFont typeface="Wingdings" panose="05000000000000000000" pitchFamily="2" charset="2"/>
              <a:buChar char="§"/>
            </a:pPr>
            <a:r>
              <a:rPr lang="es-MX" sz="2200" dirty="0">
                <a:latin typeface="Arial Rounded MT Bold" panose="020F0704030504030204" pitchFamily="34" charset="0"/>
              </a:rPr>
              <a:t>Coaliciones</a:t>
            </a:r>
          </a:p>
          <a:p>
            <a:pPr>
              <a:buFont typeface="Wingdings" panose="05000000000000000000" pitchFamily="2" charset="2"/>
              <a:buChar char="§"/>
            </a:pPr>
            <a:r>
              <a:rPr lang="es-MX" sz="2200" dirty="0">
                <a:latin typeface="Arial Rounded MT Bold" panose="020F0704030504030204" pitchFamily="34" charset="0"/>
              </a:rPr>
              <a:t>Candidatos independientes</a:t>
            </a:r>
          </a:p>
          <a:p>
            <a:pPr>
              <a:buFont typeface="Wingdings" panose="05000000000000000000" pitchFamily="2" charset="2"/>
              <a:buChar char="§"/>
            </a:pPr>
            <a:r>
              <a:rPr lang="es-MX" sz="2200" dirty="0">
                <a:latin typeface="Arial Rounded MT Bold" panose="020F0704030504030204" pitchFamily="34" charset="0"/>
              </a:rPr>
              <a:t>Agrupaciones políticas con registro</a:t>
            </a:r>
          </a:p>
        </p:txBody>
      </p:sp>
      <p:sp>
        <p:nvSpPr>
          <p:cNvPr id="4" name="Cerrar llave 3">
            <a:extLst>
              <a:ext uri="{FF2B5EF4-FFF2-40B4-BE49-F238E27FC236}">
                <a16:creationId xmlns:a16="http://schemas.microsoft.com/office/drawing/2014/main" id="{8774A80F-D620-5BA9-E860-16FB6FB330A9}"/>
              </a:ext>
            </a:extLst>
          </p:cNvPr>
          <p:cNvSpPr/>
          <p:nvPr/>
        </p:nvSpPr>
        <p:spPr>
          <a:xfrm>
            <a:off x="6397595" y="3379307"/>
            <a:ext cx="1010653" cy="194911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5" name="CuadroTexto 4">
            <a:extLst>
              <a:ext uri="{FF2B5EF4-FFF2-40B4-BE49-F238E27FC236}">
                <a16:creationId xmlns:a16="http://schemas.microsoft.com/office/drawing/2014/main" id="{D959344D-4475-B442-9E42-E916DB8554C3}"/>
              </a:ext>
            </a:extLst>
          </p:cNvPr>
          <p:cNvSpPr txBox="1"/>
          <p:nvPr/>
        </p:nvSpPr>
        <p:spPr>
          <a:xfrm>
            <a:off x="7516532" y="4046087"/>
            <a:ext cx="3000106" cy="615553"/>
          </a:xfrm>
          <a:prstGeom prst="rect">
            <a:avLst/>
          </a:prstGeom>
          <a:noFill/>
        </p:spPr>
        <p:txBody>
          <a:bodyPr wrap="square" rtlCol="0">
            <a:spAutoFit/>
          </a:bodyPr>
          <a:lstStyle/>
          <a:p>
            <a:pPr algn="just"/>
            <a:r>
              <a:rPr lang="es-MX" sz="1700" dirty="0">
                <a:latin typeface="Arial Rounded MT Bold" panose="020F0704030504030204" pitchFamily="34" charset="0"/>
              </a:rPr>
              <a:t>A Través de su representantes legítimos</a:t>
            </a:r>
          </a:p>
        </p:txBody>
      </p:sp>
    </p:spTree>
    <p:extLst>
      <p:ext uri="{BB962C8B-B14F-4D97-AF65-F5344CB8AC3E}">
        <p14:creationId xmlns:p14="http://schemas.microsoft.com/office/powerpoint/2010/main" val="405075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lstStyle/>
          <a:p>
            <a:r>
              <a:rPr lang="es-MX" b="1" cap="none" dirty="0">
                <a:latin typeface="Arial Rounded MT Bold" panose="020F0704030504030204" pitchFamily="34" charset="0"/>
              </a:rPr>
              <a:t>Recurso de apelación (Arts. 42-50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p:txBody>
          <a:bodyPr>
            <a:normAutofit fontScale="85000" lnSpcReduction="20000"/>
          </a:bodyPr>
          <a:lstStyle/>
          <a:p>
            <a:pPr marL="0" indent="0">
              <a:buNone/>
            </a:pPr>
            <a:r>
              <a:rPr lang="es-MX" sz="2200" b="1" dirty="0">
                <a:latin typeface="Arial Rounded MT Bold" panose="020F0704030504030204" pitchFamily="34" charset="0"/>
              </a:rPr>
              <a:t>¿Quiénes pueden interponerlo?</a:t>
            </a:r>
          </a:p>
          <a:p>
            <a:pPr marL="0" indent="0">
              <a:buNone/>
            </a:pPr>
            <a:r>
              <a:rPr lang="es-MX" sz="2200" dirty="0">
                <a:latin typeface="Arial Rounded MT Bold" panose="020F0704030504030204" pitchFamily="34" charset="0"/>
              </a:rPr>
              <a:t>b) En el caso de imposición de sanciones, previsto art. 45 (determinación y sanciones)</a:t>
            </a:r>
          </a:p>
          <a:p>
            <a:pPr>
              <a:buFont typeface="Wingdings" panose="05000000000000000000" pitchFamily="2" charset="2"/>
              <a:buChar char="§"/>
            </a:pPr>
            <a:r>
              <a:rPr lang="es-MX" sz="2200" dirty="0">
                <a:latin typeface="Arial Rounded MT Bold" panose="020F0704030504030204" pitchFamily="34" charset="0"/>
              </a:rPr>
              <a:t>Partidos políticos, Coaliciones y Candidatos independientes</a:t>
            </a:r>
          </a:p>
          <a:p>
            <a:pPr>
              <a:buFont typeface="Wingdings" panose="05000000000000000000" pitchFamily="2" charset="2"/>
              <a:buChar char="§"/>
            </a:pPr>
            <a:r>
              <a:rPr lang="es-MX" sz="2200" dirty="0">
                <a:latin typeface="Arial Rounded MT Bold" panose="020F0704030504030204" pitchFamily="34" charset="0"/>
              </a:rPr>
              <a:t>Los ciudadanos por su propio derecho, sin que sea admisible representación alguna</a:t>
            </a:r>
          </a:p>
          <a:p>
            <a:pPr>
              <a:buFont typeface="Wingdings" panose="05000000000000000000" pitchFamily="2" charset="2"/>
              <a:buChar char="§"/>
            </a:pPr>
            <a:r>
              <a:rPr lang="es-MX" sz="2200" dirty="0">
                <a:latin typeface="Arial Rounded MT Bold" panose="020F0704030504030204" pitchFamily="34" charset="0"/>
              </a:rPr>
              <a:t>Las organizaciones o agrupaciones políticas o de ciudadanos, a través de sus representantes legítimos</a:t>
            </a:r>
          </a:p>
          <a:p>
            <a:pPr>
              <a:buFont typeface="Wingdings" panose="05000000000000000000" pitchFamily="2" charset="2"/>
              <a:buChar char="§"/>
            </a:pPr>
            <a:r>
              <a:rPr lang="es-MX" sz="2200" dirty="0">
                <a:latin typeface="Arial Rounded MT Bold" panose="020F0704030504030204" pitchFamily="34" charset="0"/>
              </a:rPr>
              <a:t>Las personas jurídicas colectivas, a través de sus representante legítimos</a:t>
            </a:r>
          </a:p>
          <a:p>
            <a:pPr>
              <a:buFont typeface="Wingdings" panose="05000000000000000000" pitchFamily="2" charset="2"/>
              <a:buChar char="§"/>
            </a:pPr>
            <a:endParaRPr lang="es-MX" sz="2200" dirty="0">
              <a:latin typeface="Arial Rounded MT Bold" panose="020F0704030504030204" pitchFamily="34" charset="0"/>
            </a:endParaRPr>
          </a:p>
          <a:p>
            <a:pPr>
              <a:buFont typeface="Wingdings" panose="05000000000000000000" pitchFamily="2" charset="2"/>
              <a:buChar char="§"/>
            </a:pPr>
            <a:endParaRPr lang="es-MX" sz="2200" dirty="0">
              <a:latin typeface="Arial Rounded MT Bold" panose="020F0704030504030204" pitchFamily="34" charset="0"/>
            </a:endParaRPr>
          </a:p>
          <a:p>
            <a:pPr>
              <a:buFont typeface="Wingdings" panose="05000000000000000000" pitchFamily="2" charset="2"/>
              <a:buChar char="§"/>
            </a:pPr>
            <a:endParaRPr lang="es-MX" sz="2200" dirty="0">
              <a:latin typeface="Arial Rounded MT Bold" panose="020F0704030504030204" pitchFamily="34" charset="0"/>
            </a:endParaRPr>
          </a:p>
          <a:p>
            <a:pPr marL="0" indent="0">
              <a:buNone/>
            </a:pPr>
            <a:endParaRPr lang="es-MX" sz="2200" dirty="0">
              <a:latin typeface="Arial Rounded MT Bold" panose="020F0704030504030204" pitchFamily="34" charset="0"/>
            </a:endParaRPr>
          </a:p>
        </p:txBody>
      </p:sp>
    </p:spTree>
    <p:extLst>
      <p:ext uri="{BB962C8B-B14F-4D97-AF65-F5344CB8AC3E}">
        <p14:creationId xmlns:p14="http://schemas.microsoft.com/office/powerpoint/2010/main" val="950149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lstStyle/>
          <a:p>
            <a:r>
              <a:rPr lang="es-MX" b="1" cap="none" dirty="0">
                <a:latin typeface="Arial Rounded MT Bold" panose="020F0704030504030204" pitchFamily="34" charset="0"/>
              </a:rPr>
              <a:t>Recurso de apelación (Arts. 42-50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p:txBody>
          <a:bodyPr>
            <a:normAutofit fontScale="92500" lnSpcReduction="10000"/>
          </a:bodyPr>
          <a:lstStyle/>
          <a:p>
            <a:pPr marL="0" indent="0">
              <a:buNone/>
            </a:pPr>
            <a:r>
              <a:rPr lang="es-MX" sz="2200" b="1" dirty="0">
                <a:latin typeface="Arial Rounded MT Bold" panose="020F0704030504030204" pitchFamily="34" charset="0"/>
              </a:rPr>
              <a:t>¿Quiénes pueden interponerlo?</a:t>
            </a:r>
          </a:p>
          <a:p>
            <a:pPr marL="0" indent="0">
              <a:buNone/>
            </a:pPr>
            <a:r>
              <a:rPr lang="es-MX" sz="2200" dirty="0">
                <a:latin typeface="Arial Rounded MT Bold" panose="020F0704030504030204" pitchFamily="34" charset="0"/>
              </a:rPr>
              <a:t>c) En el supuesto previsto en el artículo 43 (resolución del OTF)</a:t>
            </a:r>
          </a:p>
          <a:p>
            <a:pPr marL="0" indent="0">
              <a:buNone/>
            </a:pPr>
            <a:endParaRPr lang="es-MX" sz="2200" dirty="0">
              <a:latin typeface="Arial Rounded MT Bold" panose="020F0704030504030204" pitchFamily="34" charset="0"/>
            </a:endParaRPr>
          </a:p>
          <a:p>
            <a:pPr>
              <a:buFont typeface="Wingdings" panose="05000000000000000000" pitchFamily="2" charset="2"/>
              <a:buChar char="§"/>
            </a:pPr>
            <a:r>
              <a:rPr lang="es-MX" sz="2200" dirty="0">
                <a:latin typeface="Arial Rounded MT Bold" panose="020F0704030504030204" pitchFamily="34" charset="0"/>
              </a:rPr>
              <a:t>Los ciudadanos por su propio derecho, sin que sea admisible representación alguna</a:t>
            </a:r>
          </a:p>
          <a:p>
            <a:pPr>
              <a:buFont typeface="Wingdings" panose="05000000000000000000" pitchFamily="2" charset="2"/>
              <a:buChar char="§"/>
            </a:pPr>
            <a:r>
              <a:rPr lang="es-MX" sz="2200" dirty="0">
                <a:latin typeface="Arial Rounded MT Bold" panose="020F0704030504030204" pitchFamily="34" charset="0"/>
              </a:rPr>
              <a:t>Las organizaciones o agrupaciones políticas o de ciudadanos, a través de sus representantes legítimos</a:t>
            </a:r>
          </a:p>
          <a:p>
            <a:pPr>
              <a:buFont typeface="Wingdings" panose="05000000000000000000" pitchFamily="2" charset="2"/>
              <a:buChar char="§"/>
            </a:pPr>
            <a:r>
              <a:rPr lang="es-MX" sz="2200" dirty="0">
                <a:latin typeface="Arial Rounded MT Bold" panose="020F0704030504030204" pitchFamily="34" charset="0"/>
              </a:rPr>
              <a:t>Las personas jurídicas colectivas, a través de sus representante legítimos</a:t>
            </a:r>
          </a:p>
          <a:p>
            <a:pPr>
              <a:buFont typeface="Wingdings" panose="05000000000000000000" pitchFamily="2" charset="2"/>
              <a:buChar char="§"/>
            </a:pPr>
            <a:endParaRPr lang="es-MX" sz="2200" dirty="0">
              <a:latin typeface="Arial Rounded MT Bold" panose="020F0704030504030204" pitchFamily="34" charset="0"/>
            </a:endParaRPr>
          </a:p>
          <a:p>
            <a:pPr>
              <a:buFont typeface="Wingdings" panose="05000000000000000000" pitchFamily="2" charset="2"/>
              <a:buChar char="§"/>
            </a:pPr>
            <a:endParaRPr lang="es-MX" sz="2200" dirty="0">
              <a:latin typeface="Arial Rounded MT Bold" panose="020F0704030504030204" pitchFamily="34" charset="0"/>
            </a:endParaRPr>
          </a:p>
          <a:p>
            <a:pPr>
              <a:buFont typeface="Wingdings" panose="05000000000000000000" pitchFamily="2" charset="2"/>
              <a:buChar char="§"/>
            </a:pPr>
            <a:endParaRPr lang="es-MX" sz="2200" dirty="0">
              <a:latin typeface="Arial Rounded MT Bold" panose="020F0704030504030204" pitchFamily="34" charset="0"/>
            </a:endParaRPr>
          </a:p>
          <a:p>
            <a:pPr marL="0" indent="0">
              <a:buNone/>
            </a:pPr>
            <a:endParaRPr lang="es-MX" sz="2200" dirty="0">
              <a:latin typeface="Arial Rounded MT Bold" panose="020F0704030504030204" pitchFamily="34" charset="0"/>
            </a:endParaRPr>
          </a:p>
        </p:txBody>
      </p:sp>
    </p:spTree>
    <p:extLst>
      <p:ext uri="{BB962C8B-B14F-4D97-AF65-F5344CB8AC3E}">
        <p14:creationId xmlns:p14="http://schemas.microsoft.com/office/powerpoint/2010/main" val="1062455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lstStyle/>
          <a:p>
            <a:r>
              <a:rPr lang="es-MX" b="1" cap="none" dirty="0">
                <a:latin typeface="Arial Rounded MT Bold" panose="020F0704030504030204" pitchFamily="34" charset="0"/>
              </a:rPr>
              <a:t>Recurso de apelación (Arts. 42-50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p:txBody>
          <a:bodyPr>
            <a:normAutofit/>
          </a:bodyPr>
          <a:lstStyle/>
          <a:p>
            <a:pPr marL="0" indent="0">
              <a:buNone/>
            </a:pPr>
            <a:r>
              <a:rPr lang="es-MX" sz="2400" b="1" dirty="0">
                <a:latin typeface="Arial Rounded MT Bold" panose="020F0704030504030204" pitchFamily="34" charset="0"/>
              </a:rPr>
              <a:t>¿Qué autoridad es la competente para resolverlo?</a:t>
            </a:r>
          </a:p>
          <a:p>
            <a:pPr marL="0" indent="0">
              <a:buNone/>
            </a:pPr>
            <a:r>
              <a:rPr lang="es-MX" sz="2400" b="0" i="0" dirty="0">
                <a:effectLst/>
                <a:latin typeface="Arial Rounded MT Bold" panose="020F0704030504030204" pitchFamily="34" charset="0"/>
              </a:rPr>
              <a:t>El Tribunal Electoral cuando se impugnen actos o resoluciones de los órganos del Instituto Estatal</a:t>
            </a:r>
          </a:p>
          <a:p>
            <a:pPr marL="0" indent="0">
              <a:buNone/>
            </a:pPr>
            <a:endParaRPr lang="es-MX" dirty="0"/>
          </a:p>
        </p:txBody>
      </p:sp>
    </p:spTree>
    <p:extLst>
      <p:ext uri="{BB962C8B-B14F-4D97-AF65-F5344CB8AC3E}">
        <p14:creationId xmlns:p14="http://schemas.microsoft.com/office/powerpoint/2010/main" val="3780637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lstStyle/>
          <a:p>
            <a:r>
              <a:rPr lang="es-MX" b="1" cap="none" dirty="0">
                <a:latin typeface="Arial Rounded MT Bold" panose="020F0704030504030204" pitchFamily="34" charset="0"/>
              </a:rPr>
              <a:t>Recurso de apelación (Arts. 42-50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300789" y="2015732"/>
            <a:ext cx="11646569" cy="4204594"/>
          </a:xfrm>
        </p:spPr>
        <p:txBody>
          <a:bodyPr>
            <a:normAutofit/>
          </a:bodyPr>
          <a:lstStyle/>
          <a:p>
            <a:pPr marL="0" indent="0" algn="ctr">
              <a:buNone/>
            </a:pPr>
            <a:r>
              <a:rPr lang="es-MX" sz="2400" dirty="0">
                <a:latin typeface="Arial Rounded MT Bold" panose="020F0704030504030204" pitchFamily="34" charset="0"/>
              </a:rPr>
              <a:t>Sustanciación</a:t>
            </a:r>
          </a:p>
        </p:txBody>
      </p:sp>
      <p:sp>
        <p:nvSpPr>
          <p:cNvPr id="4" name="Rectángulo: esquinas redondeadas 3">
            <a:extLst>
              <a:ext uri="{FF2B5EF4-FFF2-40B4-BE49-F238E27FC236}">
                <a16:creationId xmlns:a16="http://schemas.microsoft.com/office/drawing/2014/main" id="{47CC7897-0105-4DBA-782E-3C42A6B1A5CD}"/>
              </a:ext>
            </a:extLst>
          </p:cNvPr>
          <p:cNvSpPr/>
          <p:nvPr/>
        </p:nvSpPr>
        <p:spPr>
          <a:xfrm>
            <a:off x="824320" y="2207006"/>
            <a:ext cx="3591269" cy="1913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dirty="0"/>
              <a:t>Los recursos de apelación interpuestos dentro de los cinco días anteriores al de la elección, serán resueltos junto con los juicios de inconformidad con los que guarden relación.</a:t>
            </a:r>
          </a:p>
        </p:txBody>
      </p:sp>
      <p:sp>
        <p:nvSpPr>
          <p:cNvPr id="5" name="Rectángulo: esquinas redondeadas 4">
            <a:extLst>
              <a:ext uri="{FF2B5EF4-FFF2-40B4-BE49-F238E27FC236}">
                <a16:creationId xmlns:a16="http://schemas.microsoft.com/office/drawing/2014/main" id="{116ED197-082C-385E-A359-53089F6CC13A}"/>
              </a:ext>
            </a:extLst>
          </p:cNvPr>
          <p:cNvSpPr/>
          <p:nvPr/>
        </p:nvSpPr>
        <p:spPr>
          <a:xfrm>
            <a:off x="7776411" y="2207005"/>
            <a:ext cx="3591269" cy="1913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dirty="0"/>
              <a:t>Los recursos de apelación serán resueltos dentro de los doce días siguientes a aquel en que se admitan.</a:t>
            </a:r>
          </a:p>
        </p:txBody>
      </p:sp>
      <p:sp>
        <p:nvSpPr>
          <p:cNvPr id="6" name="Rectángulo: esquinas redondeadas 5">
            <a:extLst>
              <a:ext uri="{FF2B5EF4-FFF2-40B4-BE49-F238E27FC236}">
                <a16:creationId xmlns:a16="http://schemas.microsoft.com/office/drawing/2014/main" id="{2BD9AE71-4FC0-96B3-5CF3-12AA88AC9C68}"/>
              </a:ext>
            </a:extLst>
          </p:cNvPr>
          <p:cNvSpPr/>
          <p:nvPr/>
        </p:nvSpPr>
        <p:spPr>
          <a:xfrm>
            <a:off x="4328438" y="4120028"/>
            <a:ext cx="3591269" cy="1913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dirty="0"/>
              <a:t>Los recursos de apelación en casos urgentes, la resolución debe dictarse con la oportunidad necesarias para hacer posible, la reparación de la violación alegada</a:t>
            </a:r>
          </a:p>
        </p:txBody>
      </p:sp>
      <p:sp>
        <p:nvSpPr>
          <p:cNvPr id="7" name="CuadroTexto 6">
            <a:extLst>
              <a:ext uri="{FF2B5EF4-FFF2-40B4-BE49-F238E27FC236}">
                <a16:creationId xmlns:a16="http://schemas.microsoft.com/office/drawing/2014/main" id="{6EC30370-F44B-A247-9BBB-DBB8F9CD9405}"/>
              </a:ext>
            </a:extLst>
          </p:cNvPr>
          <p:cNvSpPr txBox="1"/>
          <p:nvPr/>
        </p:nvSpPr>
        <p:spPr>
          <a:xfrm>
            <a:off x="4995267" y="2652177"/>
            <a:ext cx="2263786" cy="1200329"/>
          </a:xfrm>
          <a:prstGeom prst="rect">
            <a:avLst/>
          </a:prstGeom>
          <a:noFill/>
        </p:spPr>
        <p:txBody>
          <a:bodyPr wrap="square" rtlCol="0">
            <a:spAutoFit/>
          </a:bodyPr>
          <a:lstStyle/>
          <a:p>
            <a:r>
              <a:rPr lang="es-MX" dirty="0"/>
              <a:t>Efectos: confirmar, modificar o revocar el acto o resolución impugnada</a:t>
            </a:r>
          </a:p>
        </p:txBody>
      </p:sp>
    </p:spTree>
    <p:extLst>
      <p:ext uri="{BB962C8B-B14F-4D97-AF65-F5344CB8AC3E}">
        <p14:creationId xmlns:p14="http://schemas.microsoft.com/office/powerpoint/2010/main" val="2035451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fontScale="90000"/>
          </a:bodyPr>
          <a:lstStyle/>
          <a:p>
            <a:r>
              <a:rPr lang="es-MX" b="1" cap="none" dirty="0">
                <a:latin typeface="Arial Rounded MT Bold" panose="020F0704030504030204" pitchFamily="34" charset="0"/>
              </a:rPr>
              <a:t>Juicio para la protección de los derechos político-electorales de la ciudadanía (Arts. 72-75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397042" y="2015732"/>
            <a:ext cx="11273589" cy="3819584"/>
          </a:xfrm>
        </p:spPr>
        <p:txBody>
          <a:bodyPr>
            <a:normAutofit fontScale="47500" lnSpcReduction="20000"/>
          </a:bodyPr>
          <a:lstStyle/>
          <a:p>
            <a:pPr marL="0" indent="0" algn="just">
              <a:buNone/>
            </a:pPr>
            <a:r>
              <a:rPr lang="es-MX" sz="4600" dirty="0">
                <a:latin typeface="Arial Rounded MT Bold" panose="020F0704030504030204" pitchFamily="34" charset="0"/>
              </a:rPr>
              <a:t>Es el instrumento procesal para la salvaguarda de una serie de prerrogativas señaladas en la Constitución Federal (art. 35), como mecanismos de participación política de la ciudadanía.</a:t>
            </a:r>
          </a:p>
          <a:p>
            <a:pPr marL="0" indent="0" algn="just">
              <a:buNone/>
            </a:pPr>
            <a:r>
              <a:rPr lang="es-MX" sz="4600" dirty="0">
                <a:latin typeface="Arial Rounded MT Bold" panose="020F0704030504030204" pitchFamily="34" charset="0"/>
              </a:rPr>
              <a:t>Este juicio es una garantía constitucional que asume la naturaleza jurídica de vía procesal judicial para el control de la constitucionalidad, a fin de garantizar a la ciudadanía el libre y pleno ejercicio de sus facultades político-electorales o la restitución en el goce de sus derechos conculcados por el acto o resolución violatorio de la Constitución.</a:t>
            </a:r>
          </a:p>
          <a:p>
            <a:pPr marL="0" indent="0" algn="just">
              <a:buNone/>
            </a:pPr>
            <a:endParaRPr lang="es-MX" sz="3500" dirty="0">
              <a:latin typeface="Arial Rounded MT Bold" panose="020F0704030504030204" pitchFamily="34" charset="0"/>
            </a:endParaRPr>
          </a:p>
          <a:p>
            <a:pPr marL="0" indent="0" algn="just">
              <a:buNone/>
            </a:pPr>
            <a:r>
              <a:rPr lang="es-MX" sz="2300" dirty="0">
                <a:latin typeface="Arial Rounded MT Bold" panose="020F0704030504030204" pitchFamily="34" charset="0"/>
              </a:rPr>
              <a:t> </a:t>
            </a:r>
            <a:br>
              <a:rPr lang="es-MX" sz="2300" dirty="0">
                <a:latin typeface="Arial Rounded MT Bold" panose="020F0704030504030204" pitchFamily="34" charset="0"/>
              </a:rPr>
            </a:br>
            <a:endParaRPr lang="es-MX" sz="2300" dirty="0">
              <a:latin typeface="Arial Rounded MT Bold" panose="020F0704030504030204" pitchFamily="34" charset="0"/>
            </a:endParaRPr>
          </a:p>
        </p:txBody>
      </p:sp>
    </p:spTree>
    <p:extLst>
      <p:ext uri="{BB962C8B-B14F-4D97-AF65-F5344CB8AC3E}">
        <p14:creationId xmlns:p14="http://schemas.microsoft.com/office/powerpoint/2010/main" val="2214998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fontScale="90000"/>
          </a:bodyPr>
          <a:lstStyle/>
          <a:p>
            <a:r>
              <a:rPr lang="es-MX" b="1" cap="none" dirty="0">
                <a:latin typeface="Arial Rounded MT Bold" panose="020F0704030504030204" pitchFamily="34" charset="0"/>
              </a:rPr>
              <a:t>Juicio para la protección de los derechos político-electorales de la ciudadanía (Arts. 72-75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397042" y="2015732"/>
            <a:ext cx="11273589" cy="3819584"/>
          </a:xfrm>
        </p:spPr>
        <p:txBody>
          <a:bodyPr>
            <a:normAutofit fontScale="25000" lnSpcReduction="20000"/>
          </a:bodyPr>
          <a:lstStyle/>
          <a:p>
            <a:pPr marL="0" indent="0" algn="just">
              <a:buNone/>
            </a:pPr>
            <a:r>
              <a:rPr lang="es-MX" sz="6800" dirty="0">
                <a:latin typeface="Arial Rounded MT Bold" panose="020F0704030504030204" pitchFamily="34" charset="0"/>
              </a:rPr>
              <a:t>¿Cuáles son los derechos político electorales en el sistema jurídico mexicano?</a:t>
            </a:r>
          </a:p>
          <a:p>
            <a:pPr marL="0" indent="0" algn="just">
              <a:buNone/>
            </a:pPr>
            <a:endParaRPr lang="es-MX" sz="6800" dirty="0">
              <a:latin typeface="Arial Rounded MT Bold" panose="020F0704030504030204" pitchFamily="34" charset="0"/>
            </a:endParaRPr>
          </a:p>
          <a:p>
            <a:pPr algn="just"/>
            <a:r>
              <a:rPr lang="es-MX" sz="6800" dirty="0">
                <a:latin typeface="Arial Rounded MT Bold" panose="020F0704030504030204" pitchFamily="34" charset="0"/>
              </a:rPr>
              <a:t>Votar</a:t>
            </a:r>
          </a:p>
          <a:p>
            <a:pPr algn="just"/>
            <a:r>
              <a:rPr lang="es-MX" sz="6800" dirty="0">
                <a:latin typeface="Arial Rounded MT Bold" panose="020F0704030504030204" pitchFamily="34" charset="0"/>
              </a:rPr>
              <a:t>Ser votado en las elecciones populares</a:t>
            </a:r>
          </a:p>
          <a:p>
            <a:pPr algn="just"/>
            <a:r>
              <a:rPr lang="es-MX" sz="6800" i="0" dirty="0">
                <a:solidFill>
                  <a:srgbClr val="000000"/>
                </a:solidFill>
                <a:effectLst/>
                <a:latin typeface="Arial Rounded MT Bold" panose="020F0704030504030204" pitchFamily="34" charset="0"/>
              </a:rPr>
              <a:t>Asociarse individual y libremente para tomar parte en forma pacífica en los asuntos políticos</a:t>
            </a:r>
          </a:p>
          <a:p>
            <a:pPr algn="just"/>
            <a:r>
              <a:rPr lang="es-MX" sz="6800" i="0" dirty="0">
                <a:solidFill>
                  <a:srgbClr val="000000"/>
                </a:solidFill>
                <a:effectLst/>
                <a:latin typeface="Arial Rounded MT Bold" panose="020F0704030504030204" pitchFamily="34" charset="0"/>
              </a:rPr>
              <a:t>Formar y afiliarse libre e individualmente a los partidos políticos,</a:t>
            </a:r>
          </a:p>
          <a:p>
            <a:pPr algn="just"/>
            <a:r>
              <a:rPr lang="es-MX" sz="6800" dirty="0">
                <a:solidFill>
                  <a:srgbClr val="000000"/>
                </a:solidFill>
                <a:latin typeface="Arial Rounded MT Bold" panose="020F0704030504030204" pitchFamily="34" charset="0"/>
              </a:rPr>
              <a:t>Integrar autoridades electorales</a:t>
            </a:r>
          </a:p>
          <a:p>
            <a:pPr algn="just"/>
            <a:r>
              <a:rPr lang="es-MX" sz="6800" b="0" i="0" dirty="0">
                <a:solidFill>
                  <a:srgbClr val="000000"/>
                </a:solidFill>
                <a:effectLst/>
                <a:latin typeface="Arial Rounded MT Bold" panose="020F0704030504030204" pitchFamily="34" charset="0"/>
              </a:rPr>
              <a:t>El derecho de petición, el derecho de reunión, el derecho de libertad de expresión y el derecho a la información.</a:t>
            </a:r>
          </a:p>
          <a:p>
            <a:pPr marL="0" indent="0" algn="just">
              <a:buNone/>
            </a:pPr>
            <a:r>
              <a:rPr lang="es-MX" sz="5000" dirty="0">
                <a:latin typeface="Arial Rounded MT Bold" panose="020F0704030504030204" pitchFamily="34" charset="0"/>
              </a:rPr>
              <a:t> </a:t>
            </a:r>
            <a:br>
              <a:rPr lang="es-MX" sz="5000" dirty="0">
                <a:latin typeface="Arial Rounded MT Bold" panose="020F0704030504030204" pitchFamily="34" charset="0"/>
              </a:rPr>
            </a:br>
            <a:endParaRPr lang="es-MX" sz="5000" dirty="0">
              <a:latin typeface="Arial Rounded MT Bold" panose="020F0704030504030204" pitchFamily="34" charset="0"/>
            </a:endParaRPr>
          </a:p>
        </p:txBody>
      </p:sp>
    </p:spTree>
    <p:extLst>
      <p:ext uri="{BB962C8B-B14F-4D97-AF65-F5344CB8AC3E}">
        <p14:creationId xmlns:p14="http://schemas.microsoft.com/office/powerpoint/2010/main" val="2883081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fontScale="90000"/>
          </a:bodyPr>
          <a:lstStyle/>
          <a:p>
            <a:r>
              <a:rPr lang="es-MX" b="1" cap="none" dirty="0">
                <a:latin typeface="Arial Rounded MT Bold" panose="020F0704030504030204" pitchFamily="34" charset="0"/>
              </a:rPr>
              <a:t>Juicio para la protección de los derechos político-electorales de la ciudadanía (Arts. 72-75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397042" y="2015732"/>
            <a:ext cx="11273589" cy="3747394"/>
          </a:xfrm>
        </p:spPr>
        <p:txBody>
          <a:bodyPr>
            <a:normAutofit fontScale="32500" lnSpcReduction="20000"/>
          </a:bodyPr>
          <a:lstStyle/>
          <a:p>
            <a:pPr marL="0" indent="0" algn="just">
              <a:lnSpc>
                <a:spcPct val="110000"/>
              </a:lnSpc>
              <a:spcBef>
                <a:spcPts val="0"/>
              </a:spcBef>
              <a:buNone/>
            </a:pPr>
            <a:endParaRPr lang="es-MX" sz="6000" b="1" i="1" dirty="0">
              <a:solidFill>
                <a:srgbClr val="000000"/>
              </a:solidFill>
              <a:effectLst/>
              <a:latin typeface="Arial Rounded MT Bold" panose="020F0704030504030204" pitchFamily="34" charset="0"/>
            </a:endParaRPr>
          </a:p>
          <a:p>
            <a:pPr marL="0" indent="0" algn="just">
              <a:lnSpc>
                <a:spcPct val="110000"/>
              </a:lnSpc>
              <a:spcBef>
                <a:spcPts val="0"/>
              </a:spcBef>
              <a:buNone/>
            </a:pPr>
            <a:r>
              <a:rPr lang="es-MX" sz="6000" b="1" i="1" dirty="0">
                <a:solidFill>
                  <a:srgbClr val="000000"/>
                </a:solidFill>
                <a:effectLst/>
                <a:latin typeface="Arial Rounded MT Bold" panose="020F0704030504030204" pitchFamily="34" charset="0"/>
              </a:rPr>
              <a:t>¿Cuándo procede?</a:t>
            </a:r>
          </a:p>
          <a:p>
            <a:pPr marL="0" indent="0" algn="just">
              <a:lnSpc>
                <a:spcPct val="110000"/>
              </a:lnSpc>
              <a:spcBef>
                <a:spcPts val="0"/>
              </a:spcBef>
              <a:buNone/>
            </a:pPr>
            <a:endParaRPr lang="es-MX" sz="6000" b="1" i="1" dirty="0">
              <a:solidFill>
                <a:srgbClr val="000000"/>
              </a:solidFill>
              <a:effectLst/>
              <a:latin typeface="Arial Rounded MT Bold" panose="020F0704030504030204" pitchFamily="34" charset="0"/>
            </a:endParaRPr>
          </a:p>
          <a:p>
            <a:pPr marL="0" indent="0" algn="just">
              <a:lnSpc>
                <a:spcPct val="110000"/>
              </a:lnSpc>
              <a:spcBef>
                <a:spcPts val="0"/>
              </a:spcBef>
              <a:buNone/>
            </a:pPr>
            <a:r>
              <a:rPr lang="es-MX" sz="6000" dirty="0">
                <a:solidFill>
                  <a:srgbClr val="000000"/>
                </a:solidFill>
                <a:latin typeface="Arial Rounded MT Bold" panose="020F0704030504030204" pitchFamily="34" charset="0"/>
              </a:rPr>
              <a:t>Cuando el ciudadano por sí mismo y en forma individual haga valer presuntas violaciones a sus derechos político-electorales o fundamentales vinculados para el ejercicio de los primeros, es decir de los político-electorales, como el de votar y ser votado en elecciones populares, asociarse individual y libremente para tomar parte en forma pacífica en los asuntos políticos y de afiliarse libre e individualmente a los partidos políticos y cuando se afecte el derecho de integrar autoridades electorales en el Estado.</a:t>
            </a:r>
          </a:p>
          <a:p>
            <a:pPr marL="0" indent="0">
              <a:lnSpc>
                <a:spcPct val="110000"/>
              </a:lnSpc>
              <a:spcBef>
                <a:spcPts val="0"/>
              </a:spcBef>
              <a:buNone/>
            </a:pPr>
            <a:endParaRPr lang="es-MX" sz="2200" dirty="0">
              <a:solidFill>
                <a:srgbClr val="000000"/>
              </a:solidFill>
              <a:latin typeface="Arial Rounded MT Bold" panose="020F0704030504030204" pitchFamily="34" charset="0"/>
            </a:endParaRPr>
          </a:p>
          <a:p>
            <a:pPr marL="0" indent="0">
              <a:lnSpc>
                <a:spcPct val="110000"/>
              </a:lnSpc>
              <a:spcBef>
                <a:spcPts val="0"/>
              </a:spcBef>
              <a:buNone/>
            </a:pPr>
            <a:endParaRPr lang="es-MX" sz="2200" dirty="0">
              <a:solidFill>
                <a:srgbClr val="000000"/>
              </a:solidFill>
              <a:latin typeface="Arial Rounded MT Bold" panose="020F0704030504030204" pitchFamily="34" charset="0"/>
            </a:endParaRPr>
          </a:p>
          <a:p>
            <a:pPr marL="0" indent="0">
              <a:lnSpc>
                <a:spcPct val="110000"/>
              </a:lnSpc>
              <a:spcBef>
                <a:spcPts val="0"/>
              </a:spcBef>
              <a:buNone/>
            </a:pPr>
            <a:endParaRPr lang="es-MX" sz="2200" dirty="0">
              <a:solidFill>
                <a:srgbClr val="000000"/>
              </a:solidFill>
              <a:latin typeface="Arial Rounded MT Bold" panose="020F0704030504030204" pitchFamily="34" charset="0"/>
            </a:endParaRPr>
          </a:p>
          <a:p>
            <a:pPr marL="0" indent="0">
              <a:lnSpc>
                <a:spcPct val="110000"/>
              </a:lnSpc>
              <a:spcBef>
                <a:spcPts val="0"/>
              </a:spcBef>
              <a:buNone/>
            </a:pPr>
            <a:endParaRPr lang="es-MX" sz="2200" dirty="0">
              <a:solidFill>
                <a:srgbClr val="000000"/>
              </a:solidFill>
              <a:latin typeface="Arial Rounded MT Bold" panose="020F0704030504030204" pitchFamily="34" charset="0"/>
            </a:endParaRPr>
          </a:p>
          <a:p>
            <a:pPr marL="0" indent="0">
              <a:lnSpc>
                <a:spcPct val="110000"/>
              </a:lnSpc>
              <a:spcBef>
                <a:spcPts val="0"/>
              </a:spcBef>
              <a:buNone/>
            </a:pPr>
            <a:endParaRPr lang="es-MX" sz="1800" dirty="0">
              <a:solidFill>
                <a:srgbClr val="000000"/>
              </a:solidFill>
              <a:latin typeface="Arial" panose="020B0604020202020204" pitchFamily="34" charset="0"/>
            </a:endParaRPr>
          </a:p>
          <a:p>
            <a:pPr marL="0" indent="0">
              <a:lnSpc>
                <a:spcPct val="110000"/>
              </a:lnSpc>
              <a:spcBef>
                <a:spcPts val="0"/>
              </a:spcBef>
              <a:buNone/>
            </a:pPr>
            <a:endParaRPr lang="es-MX" sz="1800" b="1" i="1" dirty="0">
              <a:solidFill>
                <a:srgbClr val="000000"/>
              </a:solidFill>
              <a:effectLst/>
              <a:latin typeface="Arial" panose="020B0604020202020204" pitchFamily="34" charset="0"/>
            </a:endParaRPr>
          </a:p>
          <a:p>
            <a:pPr marL="0" indent="0" algn="just">
              <a:lnSpc>
                <a:spcPct val="110000"/>
              </a:lnSpc>
              <a:spcBef>
                <a:spcPts val="0"/>
              </a:spcBef>
              <a:buNone/>
            </a:pPr>
            <a:r>
              <a:rPr lang="es-MX" sz="5000" dirty="0">
                <a:latin typeface="Arial Rounded MT Bold" panose="020F0704030504030204" pitchFamily="34" charset="0"/>
              </a:rPr>
              <a:t> </a:t>
            </a:r>
            <a:br>
              <a:rPr lang="es-MX" sz="5000" dirty="0">
                <a:latin typeface="Arial Rounded MT Bold" panose="020F0704030504030204" pitchFamily="34" charset="0"/>
              </a:rPr>
            </a:br>
            <a:endParaRPr lang="es-MX" sz="5000" dirty="0">
              <a:latin typeface="Arial Rounded MT Bold" panose="020F0704030504030204" pitchFamily="34" charset="0"/>
            </a:endParaRPr>
          </a:p>
        </p:txBody>
      </p:sp>
    </p:spTree>
    <p:extLst>
      <p:ext uri="{BB962C8B-B14F-4D97-AF65-F5344CB8AC3E}">
        <p14:creationId xmlns:p14="http://schemas.microsoft.com/office/powerpoint/2010/main" val="708365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fontScale="90000"/>
          </a:bodyPr>
          <a:lstStyle/>
          <a:p>
            <a:r>
              <a:rPr lang="es-MX" b="1" cap="none" dirty="0">
                <a:latin typeface="Arial Rounded MT Bold" panose="020F0704030504030204" pitchFamily="34" charset="0"/>
              </a:rPr>
              <a:t>Juicio para la protección de los derechos político-electorales de la ciudadanía (Arts. 72-75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0" y="1853754"/>
            <a:ext cx="12192000" cy="4835804"/>
          </a:xfrm>
        </p:spPr>
        <p:txBody>
          <a:bodyPr>
            <a:normAutofit fontScale="25000" lnSpcReduction="20000"/>
          </a:bodyPr>
          <a:lstStyle/>
          <a:p>
            <a:pPr marL="0" indent="0" algn="just">
              <a:buNone/>
            </a:pPr>
            <a:r>
              <a:rPr lang="es-MX" sz="8800" dirty="0">
                <a:latin typeface="Arial Rounded MT Bold" panose="020F0704030504030204" pitchFamily="34" charset="0"/>
              </a:rPr>
              <a:t>¿Quién puede promoverlo?</a:t>
            </a:r>
          </a:p>
          <a:p>
            <a:pPr marL="0" indent="0" algn="just">
              <a:buNone/>
            </a:pPr>
            <a:r>
              <a:rPr lang="es-MX" sz="8800" dirty="0">
                <a:latin typeface="Arial Rounded MT Bold" panose="020F0704030504030204" pitchFamily="34" charset="0"/>
              </a:rPr>
              <a:t>Por una ciudadana o ciudadano cuando:</a:t>
            </a:r>
          </a:p>
          <a:p>
            <a:pPr marL="0" indent="0" algn="just">
              <a:buNone/>
            </a:pPr>
            <a:r>
              <a:rPr lang="es-MX" sz="8800" dirty="0">
                <a:latin typeface="Arial Rounded MT Bold" panose="020F0704030504030204" pitchFamily="34" charset="0"/>
              </a:rPr>
              <a:t>1. Cuando no se hubiera obtenido oportunamente la credencial para votar con fotografía.</a:t>
            </a:r>
          </a:p>
          <a:p>
            <a:pPr marL="0" indent="0" algn="just">
              <a:buNone/>
            </a:pPr>
            <a:r>
              <a:rPr lang="es-MX" sz="8800" dirty="0">
                <a:latin typeface="Arial Rounded MT Bold" panose="020F0704030504030204" pitchFamily="34" charset="0"/>
              </a:rPr>
              <a:t>2. Cuando no aparezca en la lista nominal.</a:t>
            </a:r>
          </a:p>
          <a:p>
            <a:pPr marL="0" indent="0" algn="just">
              <a:buNone/>
            </a:pPr>
            <a:r>
              <a:rPr lang="es-MX" sz="8800" dirty="0">
                <a:latin typeface="Arial Rounded MT Bold" panose="020F0704030504030204" pitchFamily="34" charset="0"/>
              </a:rPr>
              <a:t>3. Cuando considere que le fue negado indebidamente el registro como candidato a un cargo de elección popular.</a:t>
            </a:r>
          </a:p>
          <a:p>
            <a:pPr marL="0" indent="0" algn="just">
              <a:buNone/>
            </a:pPr>
            <a:r>
              <a:rPr lang="es-MX" sz="8800" dirty="0">
                <a:latin typeface="Arial Rounded MT Bold" panose="020F0704030504030204" pitchFamily="34" charset="0"/>
              </a:rPr>
              <a:t>4. Siendo candidata o candidato sea indebidamente declarado inelegible</a:t>
            </a:r>
          </a:p>
          <a:p>
            <a:pPr marL="0" indent="0" algn="just">
              <a:buNone/>
            </a:pPr>
            <a:endParaRPr lang="es-MX" sz="6800" dirty="0">
              <a:latin typeface="Arial Rounded MT Bold" panose="020F0704030504030204" pitchFamily="34" charset="0"/>
            </a:endParaRPr>
          </a:p>
          <a:p>
            <a:pPr marL="0" indent="0" algn="just">
              <a:buNone/>
            </a:pPr>
            <a:endParaRPr lang="es-MX" sz="6800" b="0" i="0" dirty="0">
              <a:solidFill>
                <a:srgbClr val="000000"/>
              </a:solidFill>
              <a:effectLst/>
              <a:latin typeface="Arial Rounded MT Bold" panose="020F0704030504030204" pitchFamily="34" charset="0"/>
            </a:endParaRPr>
          </a:p>
          <a:p>
            <a:pPr marL="0" indent="0" algn="just">
              <a:buNone/>
            </a:pPr>
            <a:r>
              <a:rPr lang="es-MX" sz="5000" dirty="0">
                <a:latin typeface="Arial Rounded MT Bold" panose="020F0704030504030204" pitchFamily="34" charset="0"/>
              </a:rPr>
              <a:t> </a:t>
            </a:r>
            <a:br>
              <a:rPr lang="es-MX" sz="5000" dirty="0">
                <a:latin typeface="Arial Rounded MT Bold" panose="020F0704030504030204" pitchFamily="34" charset="0"/>
              </a:rPr>
            </a:br>
            <a:endParaRPr lang="es-MX" sz="5000" dirty="0">
              <a:latin typeface="Arial Rounded MT Bold" panose="020F0704030504030204" pitchFamily="34" charset="0"/>
            </a:endParaRPr>
          </a:p>
        </p:txBody>
      </p:sp>
    </p:spTree>
    <p:extLst>
      <p:ext uri="{BB962C8B-B14F-4D97-AF65-F5344CB8AC3E}">
        <p14:creationId xmlns:p14="http://schemas.microsoft.com/office/powerpoint/2010/main" val="264862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82BFC7-CEE9-44C1-ACDE-DBA214964127}"/>
              </a:ext>
            </a:extLst>
          </p:cNvPr>
          <p:cNvSpPr>
            <a:spLocks noGrp="1"/>
          </p:cNvSpPr>
          <p:nvPr>
            <p:ph type="title"/>
          </p:nvPr>
        </p:nvSpPr>
        <p:spPr>
          <a:xfrm>
            <a:off x="1294362" y="342420"/>
            <a:ext cx="9603275" cy="1049235"/>
          </a:xfrm>
        </p:spPr>
        <p:txBody>
          <a:bodyPr/>
          <a:lstStyle/>
          <a:p>
            <a:r>
              <a:rPr lang="es-MX" b="1" dirty="0">
                <a:latin typeface="Arial Rounded MT Bold" panose="020F0704030504030204" pitchFamily="34" charset="0"/>
                <a:cs typeface="Lucida Sans Unicode" panose="020B0602030504020204" pitchFamily="34" charset="0"/>
              </a:rPr>
              <a:t>¿Q</a:t>
            </a:r>
            <a:r>
              <a:rPr lang="es-MX" b="1" cap="none" dirty="0">
                <a:latin typeface="Arial Rounded MT Bold" panose="020F0704030504030204" pitchFamily="34" charset="0"/>
                <a:cs typeface="Lucida Sans Unicode" panose="020B0602030504020204" pitchFamily="34" charset="0"/>
              </a:rPr>
              <a:t>ué es un medio de impugnación</a:t>
            </a:r>
            <a:r>
              <a:rPr lang="es-MX" dirty="0">
                <a:latin typeface="Lucida Sans Unicode" panose="020B0602030504020204" pitchFamily="34" charset="0"/>
                <a:cs typeface="Lucida Sans Unicode" panose="020B0602030504020204" pitchFamily="34" charset="0"/>
              </a:rPr>
              <a:t>?</a:t>
            </a:r>
            <a:endParaRPr lang="es-MX" dirty="0"/>
          </a:p>
        </p:txBody>
      </p:sp>
      <p:sp>
        <p:nvSpPr>
          <p:cNvPr id="3" name="Marcador de contenido 2">
            <a:extLst>
              <a:ext uri="{FF2B5EF4-FFF2-40B4-BE49-F238E27FC236}">
                <a16:creationId xmlns:a16="http://schemas.microsoft.com/office/drawing/2014/main" id="{E174AB8F-A37B-4EDE-8303-0F2AC6FD5361}"/>
              </a:ext>
            </a:extLst>
          </p:cNvPr>
          <p:cNvSpPr>
            <a:spLocks noGrp="1"/>
          </p:cNvSpPr>
          <p:nvPr>
            <p:ph idx="1"/>
          </p:nvPr>
        </p:nvSpPr>
        <p:spPr>
          <a:xfrm>
            <a:off x="702733" y="1854865"/>
            <a:ext cx="10284387" cy="4156468"/>
          </a:xfrm>
        </p:spPr>
        <p:txBody>
          <a:bodyPr/>
          <a:lstStyle/>
          <a:p>
            <a:pPr algn="just"/>
            <a:r>
              <a:rPr lang="es-MX" sz="2200" dirty="0">
                <a:latin typeface="Arial Rounded MT Bold" panose="020F0704030504030204" pitchFamily="34" charset="0"/>
                <a:cs typeface="Lucida Sans Unicode" panose="020B0602030504020204" pitchFamily="34" charset="0"/>
              </a:rPr>
              <a:t>Para Niceto Alcalá Zamora, dichos medios son “actos procesales de las partes dirigidos a obtener un nuevo examen, total o limitado a determinados extremos, y un nuevo proveimiento acerca de una resolución judicial que el legislador no estima apegada a derecho, en el fondo o en forma, o que reputa errónea en cuanto a la fijación de los hechos”.</a:t>
            </a:r>
          </a:p>
          <a:p>
            <a:pPr algn="just"/>
            <a:r>
              <a:rPr lang="es-MX" sz="2200" dirty="0">
                <a:latin typeface="Arial Rounded MT Bold" panose="020F0704030504030204" pitchFamily="34" charset="0"/>
                <a:cs typeface="Lucida Sans Unicode" panose="020B0602030504020204" pitchFamily="34" charset="0"/>
              </a:rPr>
              <a:t>José Ovalle Favela los concibe como actos procesales de las partes —y podemos agregar, de los terceros legitimados— ya que sólo aquellos y éstos pueden combatir las resoluciones del juez. </a:t>
            </a:r>
          </a:p>
          <a:p>
            <a:pPr algn="just"/>
            <a:endParaRPr lang="es-MX" dirty="0">
              <a:latin typeface="Lucida Sans Unicode" panose="020B0602030504020204" pitchFamily="34" charset="0"/>
              <a:cs typeface="Lucida Sans Unicode" panose="020B0602030504020204" pitchFamily="34" charset="0"/>
            </a:endParaRPr>
          </a:p>
          <a:p>
            <a:endParaRPr lang="es-MX" dirty="0"/>
          </a:p>
        </p:txBody>
      </p:sp>
      <p:pic>
        <p:nvPicPr>
          <p:cNvPr id="4" name="Imagen 3">
            <a:extLst>
              <a:ext uri="{FF2B5EF4-FFF2-40B4-BE49-F238E27FC236}">
                <a16:creationId xmlns:a16="http://schemas.microsoft.com/office/drawing/2014/main" id="{ADD3FBC2-1CDE-4397-AB53-9C3E989AB43D}"/>
              </a:ext>
            </a:extLst>
          </p:cNvPr>
          <p:cNvPicPr/>
          <p:nvPr/>
        </p:nvPicPr>
        <p:blipFill rotWithShape="1">
          <a:blip r:embed="rId2"/>
          <a:srcRect l="58037" t="40553" r="26327" b="41786"/>
          <a:stretch/>
        </p:blipFill>
        <p:spPr bwMode="auto">
          <a:xfrm>
            <a:off x="10167942" y="137472"/>
            <a:ext cx="1839595" cy="11163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9092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fontScale="90000"/>
          </a:bodyPr>
          <a:lstStyle/>
          <a:p>
            <a:r>
              <a:rPr lang="es-MX" b="1" cap="none" dirty="0">
                <a:latin typeface="Arial Rounded MT Bold" panose="020F0704030504030204" pitchFamily="34" charset="0"/>
              </a:rPr>
              <a:t>Juicio para la protección de los derechos político-electorales de la ciudadanía (Arts. 72-75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0" y="1853754"/>
            <a:ext cx="12192000" cy="4835804"/>
          </a:xfrm>
        </p:spPr>
        <p:txBody>
          <a:bodyPr>
            <a:normAutofit fontScale="25000" lnSpcReduction="20000"/>
          </a:bodyPr>
          <a:lstStyle/>
          <a:p>
            <a:pPr marL="0" indent="0" algn="just">
              <a:buNone/>
            </a:pPr>
            <a:r>
              <a:rPr lang="es-MX" sz="8800" dirty="0">
                <a:latin typeface="Arial Rounded MT Bold" panose="020F0704030504030204" pitchFamily="34" charset="0"/>
              </a:rPr>
              <a:t>¿Quién puede promoverlo?</a:t>
            </a:r>
          </a:p>
          <a:p>
            <a:pPr marL="0" indent="0" algn="just">
              <a:buNone/>
            </a:pPr>
            <a:r>
              <a:rPr lang="es-MX" sz="8800" dirty="0">
                <a:latin typeface="Arial Rounded MT Bold" panose="020F0704030504030204" pitchFamily="34" charset="0"/>
              </a:rPr>
              <a:t>Por una ciudadana o ciudadano cuando:</a:t>
            </a:r>
          </a:p>
          <a:p>
            <a:pPr marL="0" indent="0" algn="just">
              <a:buNone/>
            </a:pPr>
            <a:r>
              <a:rPr lang="es-MX" sz="8800" dirty="0">
                <a:latin typeface="Arial Rounded MT Bold" panose="020F0704030504030204" pitchFamily="34" charset="0"/>
              </a:rPr>
              <a:t>5. Cuando considere que habiéndose asociado con otros ciudadanos se les haya negado indebidamente el registro como partido político o agrupación.</a:t>
            </a:r>
          </a:p>
          <a:p>
            <a:pPr marL="0" indent="0" algn="just">
              <a:buNone/>
            </a:pPr>
            <a:r>
              <a:rPr lang="es-MX" sz="8800" dirty="0">
                <a:latin typeface="Arial Rounded MT Bold" panose="020F0704030504030204" pitchFamily="34" charset="0"/>
              </a:rPr>
              <a:t>6. Cuando considere que un acto o resolución de la autoridad es violatorio de cualquier otro derecho político-electoral.</a:t>
            </a:r>
          </a:p>
          <a:p>
            <a:pPr marL="0" indent="0" algn="just">
              <a:buNone/>
            </a:pPr>
            <a:r>
              <a:rPr lang="es-MX" sz="8800" dirty="0">
                <a:latin typeface="Arial Rounded MT Bold" panose="020F0704030504030204" pitchFamily="34" charset="0"/>
              </a:rPr>
              <a:t>7. Cuando considere que los actos o resoluciones del partido político al que está afiliado, violan alguno de sus derechos político-electorales.</a:t>
            </a:r>
          </a:p>
          <a:p>
            <a:pPr marL="0" indent="0" algn="just">
              <a:buNone/>
            </a:pPr>
            <a:r>
              <a:rPr lang="es-MX" sz="8800" dirty="0">
                <a:latin typeface="Arial Rounded MT Bold" panose="020F0704030504030204" pitchFamily="34" charset="0"/>
              </a:rPr>
              <a:t>8. Cuando considere que se actualiza algún supuesto de violencia política contra las mujeres en razón de género.</a:t>
            </a:r>
          </a:p>
          <a:p>
            <a:pPr marL="0" indent="0" algn="just">
              <a:buNone/>
            </a:pPr>
            <a:endParaRPr lang="es-MX" sz="6800" dirty="0">
              <a:latin typeface="Arial Rounded MT Bold" panose="020F0704030504030204" pitchFamily="34" charset="0"/>
            </a:endParaRPr>
          </a:p>
          <a:p>
            <a:pPr marL="0" indent="0" algn="just">
              <a:buNone/>
            </a:pPr>
            <a:endParaRPr lang="es-MX" sz="6800" b="0" i="0" dirty="0">
              <a:solidFill>
                <a:srgbClr val="000000"/>
              </a:solidFill>
              <a:effectLst/>
              <a:latin typeface="Arial Rounded MT Bold" panose="020F0704030504030204" pitchFamily="34" charset="0"/>
            </a:endParaRPr>
          </a:p>
          <a:p>
            <a:pPr marL="0" indent="0" algn="just">
              <a:buNone/>
            </a:pPr>
            <a:r>
              <a:rPr lang="es-MX" sz="5000" dirty="0">
                <a:latin typeface="Arial Rounded MT Bold" panose="020F0704030504030204" pitchFamily="34" charset="0"/>
              </a:rPr>
              <a:t> </a:t>
            </a:r>
            <a:br>
              <a:rPr lang="es-MX" sz="5000" dirty="0">
                <a:latin typeface="Arial Rounded MT Bold" panose="020F0704030504030204" pitchFamily="34" charset="0"/>
              </a:rPr>
            </a:br>
            <a:endParaRPr lang="es-MX" sz="5000" dirty="0">
              <a:latin typeface="Arial Rounded MT Bold" panose="020F0704030504030204" pitchFamily="34" charset="0"/>
            </a:endParaRPr>
          </a:p>
        </p:txBody>
      </p:sp>
    </p:spTree>
    <p:extLst>
      <p:ext uri="{BB962C8B-B14F-4D97-AF65-F5344CB8AC3E}">
        <p14:creationId xmlns:p14="http://schemas.microsoft.com/office/powerpoint/2010/main" val="1518248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fontScale="90000"/>
          </a:bodyPr>
          <a:lstStyle/>
          <a:p>
            <a:r>
              <a:rPr lang="es-MX" b="1" cap="none" dirty="0">
                <a:latin typeface="Arial Rounded MT Bold" panose="020F0704030504030204" pitchFamily="34" charset="0"/>
              </a:rPr>
              <a:t>Juicio para la protección de los derechos político-electorales de la ciudadanía (Arts. 72-75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397042" y="2015731"/>
            <a:ext cx="11273589" cy="4697889"/>
          </a:xfrm>
        </p:spPr>
        <p:txBody>
          <a:bodyPr>
            <a:normAutofit fontScale="32500" lnSpcReduction="20000"/>
          </a:bodyPr>
          <a:lstStyle/>
          <a:p>
            <a:pPr marL="0" indent="0" algn="just">
              <a:lnSpc>
                <a:spcPct val="110000"/>
              </a:lnSpc>
              <a:spcBef>
                <a:spcPts val="0"/>
              </a:spcBef>
              <a:buNone/>
            </a:pPr>
            <a:r>
              <a:rPr lang="es-MX" sz="6000" b="1" dirty="0">
                <a:solidFill>
                  <a:srgbClr val="000000"/>
                </a:solidFill>
                <a:effectLst/>
                <a:latin typeface="Arial Rounded MT Bold" panose="020F0704030504030204" pitchFamily="34" charset="0"/>
              </a:rPr>
              <a:t>El JDC solo procede:</a:t>
            </a:r>
          </a:p>
          <a:p>
            <a:pPr marL="0" indent="0" algn="just">
              <a:lnSpc>
                <a:spcPct val="110000"/>
              </a:lnSpc>
              <a:spcBef>
                <a:spcPts val="0"/>
              </a:spcBef>
              <a:buNone/>
            </a:pPr>
            <a:endParaRPr lang="es-MX" sz="6000" b="1" dirty="0">
              <a:solidFill>
                <a:srgbClr val="000000"/>
              </a:solidFill>
              <a:effectLst/>
              <a:latin typeface="Arial Rounded MT Bold" panose="020F0704030504030204" pitchFamily="34" charset="0"/>
            </a:endParaRPr>
          </a:p>
          <a:p>
            <a:pPr algn="just">
              <a:lnSpc>
                <a:spcPct val="110000"/>
              </a:lnSpc>
              <a:spcBef>
                <a:spcPts val="0"/>
              </a:spcBef>
            </a:pPr>
            <a:r>
              <a:rPr lang="es-MX" sz="6000" b="1" dirty="0">
                <a:solidFill>
                  <a:srgbClr val="000000"/>
                </a:solidFill>
                <a:effectLst/>
                <a:latin typeface="Arial Rounded MT Bold" panose="020F0704030504030204" pitchFamily="34" charset="0"/>
              </a:rPr>
              <a:t>Cuando se hayan agotado todas las instancias previas y realizado las gestiones necesarias para estar en condiciones de ejercer el derecho político-electoral presuntamente violado</a:t>
            </a:r>
          </a:p>
          <a:p>
            <a:pPr algn="just">
              <a:lnSpc>
                <a:spcPct val="110000"/>
              </a:lnSpc>
              <a:spcBef>
                <a:spcPts val="0"/>
              </a:spcBef>
            </a:pPr>
            <a:r>
              <a:rPr lang="es-MX" sz="6000" b="1" dirty="0">
                <a:solidFill>
                  <a:srgbClr val="000000"/>
                </a:solidFill>
                <a:effectLst/>
                <a:latin typeface="Arial Rounded MT Bold" panose="020F0704030504030204" pitchFamily="34" charset="0"/>
              </a:rPr>
              <a:t>Cuando se impugnen actos de los partidos políticos se deberán haber agotado previamente las instancias de solución de conflictos previstas en las normas internas del partido de que se trate, salvo que los órganos partidistas competentes no estuvieran integrados o instalados con antelación a los hechos litigiosos o incurran en violaciones graves que dejen sin defensa al quejoso</a:t>
            </a:r>
          </a:p>
          <a:p>
            <a:pPr marL="0" indent="0">
              <a:lnSpc>
                <a:spcPct val="110000"/>
              </a:lnSpc>
              <a:spcBef>
                <a:spcPts val="0"/>
              </a:spcBef>
              <a:buNone/>
            </a:pPr>
            <a:endParaRPr lang="es-MX" sz="2200" dirty="0">
              <a:solidFill>
                <a:srgbClr val="000000"/>
              </a:solidFill>
              <a:latin typeface="Arial Rounded MT Bold" panose="020F0704030504030204" pitchFamily="34" charset="0"/>
            </a:endParaRPr>
          </a:p>
          <a:p>
            <a:pPr marL="0" indent="0">
              <a:lnSpc>
                <a:spcPct val="110000"/>
              </a:lnSpc>
              <a:spcBef>
                <a:spcPts val="0"/>
              </a:spcBef>
              <a:buNone/>
            </a:pPr>
            <a:endParaRPr lang="es-MX" sz="2200" dirty="0">
              <a:solidFill>
                <a:srgbClr val="000000"/>
              </a:solidFill>
              <a:latin typeface="Arial Rounded MT Bold" panose="020F0704030504030204" pitchFamily="34" charset="0"/>
            </a:endParaRPr>
          </a:p>
          <a:p>
            <a:pPr marL="0" indent="0">
              <a:lnSpc>
                <a:spcPct val="110000"/>
              </a:lnSpc>
              <a:spcBef>
                <a:spcPts val="0"/>
              </a:spcBef>
              <a:buNone/>
            </a:pPr>
            <a:endParaRPr lang="es-MX" sz="2200" dirty="0">
              <a:solidFill>
                <a:srgbClr val="000000"/>
              </a:solidFill>
              <a:latin typeface="Arial Rounded MT Bold" panose="020F0704030504030204" pitchFamily="34" charset="0"/>
            </a:endParaRPr>
          </a:p>
          <a:p>
            <a:pPr marL="0" indent="0">
              <a:lnSpc>
                <a:spcPct val="110000"/>
              </a:lnSpc>
              <a:spcBef>
                <a:spcPts val="0"/>
              </a:spcBef>
              <a:buNone/>
            </a:pPr>
            <a:endParaRPr lang="es-MX" sz="2200" dirty="0">
              <a:solidFill>
                <a:srgbClr val="000000"/>
              </a:solidFill>
              <a:latin typeface="Arial Rounded MT Bold" panose="020F0704030504030204" pitchFamily="34" charset="0"/>
            </a:endParaRPr>
          </a:p>
          <a:p>
            <a:pPr marL="0" indent="0">
              <a:lnSpc>
                <a:spcPct val="110000"/>
              </a:lnSpc>
              <a:spcBef>
                <a:spcPts val="0"/>
              </a:spcBef>
              <a:buNone/>
            </a:pPr>
            <a:endParaRPr lang="es-MX" sz="1800" dirty="0">
              <a:solidFill>
                <a:srgbClr val="000000"/>
              </a:solidFill>
              <a:latin typeface="Arial" panose="020B0604020202020204" pitchFamily="34" charset="0"/>
            </a:endParaRPr>
          </a:p>
          <a:p>
            <a:pPr marL="0" indent="0">
              <a:lnSpc>
                <a:spcPct val="110000"/>
              </a:lnSpc>
              <a:spcBef>
                <a:spcPts val="0"/>
              </a:spcBef>
              <a:buNone/>
            </a:pPr>
            <a:endParaRPr lang="es-MX" sz="1800" b="1" i="1" dirty="0">
              <a:solidFill>
                <a:srgbClr val="000000"/>
              </a:solidFill>
              <a:effectLst/>
              <a:latin typeface="Arial" panose="020B0604020202020204" pitchFamily="34" charset="0"/>
            </a:endParaRPr>
          </a:p>
          <a:p>
            <a:pPr marL="0" indent="0" algn="just">
              <a:lnSpc>
                <a:spcPct val="110000"/>
              </a:lnSpc>
              <a:spcBef>
                <a:spcPts val="0"/>
              </a:spcBef>
              <a:buNone/>
            </a:pPr>
            <a:r>
              <a:rPr lang="es-MX" sz="5000" dirty="0">
                <a:latin typeface="Arial Rounded MT Bold" panose="020F0704030504030204" pitchFamily="34" charset="0"/>
              </a:rPr>
              <a:t> </a:t>
            </a:r>
            <a:br>
              <a:rPr lang="es-MX" sz="5000" dirty="0">
                <a:latin typeface="Arial Rounded MT Bold" panose="020F0704030504030204" pitchFamily="34" charset="0"/>
              </a:rPr>
            </a:br>
            <a:endParaRPr lang="es-MX" sz="5000" dirty="0">
              <a:latin typeface="Arial Rounded MT Bold" panose="020F0704030504030204" pitchFamily="34" charset="0"/>
            </a:endParaRPr>
          </a:p>
        </p:txBody>
      </p:sp>
    </p:spTree>
    <p:extLst>
      <p:ext uri="{BB962C8B-B14F-4D97-AF65-F5344CB8AC3E}">
        <p14:creationId xmlns:p14="http://schemas.microsoft.com/office/powerpoint/2010/main" val="3321138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fontScale="90000"/>
          </a:bodyPr>
          <a:lstStyle/>
          <a:p>
            <a:r>
              <a:rPr lang="es-MX" b="1" cap="none" dirty="0">
                <a:latin typeface="Arial Rounded MT Bold" panose="020F0704030504030204" pitchFamily="34" charset="0"/>
              </a:rPr>
              <a:t>Juicio para la protección de los derechos político-electorales de la ciudadanía (Arts. 72-75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360948" y="2720028"/>
            <a:ext cx="11237494" cy="2597930"/>
          </a:xfrm>
        </p:spPr>
        <p:txBody>
          <a:bodyPr>
            <a:normAutofit fontScale="25000" lnSpcReduction="20000"/>
          </a:bodyPr>
          <a:lstStyle/>
          <a:p>
            <a:pPr marL="0" indent="0" algn="just">
              <a:buNone/>
            </a:pPr>
            <a:r>
              <a:rPr lang="es-MX" sz="8800" dirty="0">
                <a:latin typeface="Arial Rounded MT Bold" panose="020F0704030504030204" pitchFamily="34" charset="0"/>
              </a:rPr>
              <a:t>El JDC se sustancia y resuelve en los términos de la ley.</a:t>
            </a:r>
          </a:p>
          <a:p>
            <a:pPr marL="0" indent="0" algn="just">
              <a:buNone/>
            </a:pPr>
            <a:r>
              <a:rPr lang="es-MX" sz="8800" dirty="0">
                <a:latin typeface="Arial Rounded MT Bold" panose="020F0704030504030204" pitchFamily="34" charset="0"/>
              </a:rPr>
              <a:t>Los efectos de las sentencias son: confirmar, modificar o revocar el acto o resolución impugnada</a:t>
            </a:r>
          </a:p>
          <a:p>
            <a:pPr marL="0" indent="0" algn="just">
              <a:buNone/>
            </a:pPr>
            <a:r>
              <a:rPr lang="es-MX" sz="8800" dirty="0">
                <a:latin typeface="Arial Rounded MT Bold" panose="020F0704030504030204" pitchFamily="34" charset="0"/>
              </a:rPr>
              <a:t>Es competente para conocer y resolver el Tribunal Electoral de Tabasco.</a:t>
            </a:r>
          </a:p>
          <a:p>
            <a:pPr marL="0" indent="0" algn="just">
              <a:buNone/>
            </a:pPr>
            <a:endParaRPr lang="es-MX" sz="8800" b="0" i="0" dirty="0">
              <a:solidFill>
                <a:srgbClr val="000000"/>
              </a:solidFill>
              <a:effectLst/>
              <a:latin typeface="Arial Rounded MT Bold" panose="020F0704030504030204" pitchFamily="34" charset="0"/>
            </a:endParaRPr>
          </a:p>
          <a:p>
            <a:pPr marL="0" indent="0" algn="just">
              <a:buNone/>
            </a:pPr>
            <a:r>
              <a:rPr lang="es-MX" sz="5000" dirty="0">
                <a:latin typeface="Arial Rounded MT Bold" panose="020F0704030504030204" pitchFamily="34" charset="0"/>
              </a:rPr>
              <a:t> </a:t>
            </a:r>
            <a:br>
              <a:rPr lang="es-MX" sz="5000" dirty="0">
                <a:latin typeface="Arial Rounded MT Bold" panose="020F0704030504030204" pitchFamily="34" charset="0"/>
              </a:rPr>
            </a:br>
            <a:endParaRPr lang="es-MX" sz="5000" dirty="0">
              <a:latin typeface="Arial Rounded MT Bold" panose="020F0704030504030204" pitchFamily="34" charset="0"/>
            </a:endParaRPr>
          </a:p>
        </p:txBody>
      </p:sp>
    </p:spTree>
    <p:extLst>
      <p:ext uri="{BB962C8B-B14F-4D97-AF65-F5344CB8AC3E}">
        <p14:creationId xmlns:p14="http://schemas.microsoft.com/office/powerpoint/2010/main" val="3164705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a:bodyPr>
          <a:lstStyle/>
          <a:p>
            <a:r>
              <a:rPr lang="es-MX" b="1" cap="none" dirty="0">
                <a:latin typeface="Arial Rounded MT Bold" panose="020F0704030504030204" pitchFamily="34" charset="0"/>
              </a:rPr>
              <a:t>Juicio de inconformidad (Arts. 51-62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685800" y="2394285"/>
            <a:ext cx="10804358" cy="2995862"/>
          </a:xfrm>
        </p:spPr>
        <p:txBody>
          <a:bodyPr>
            <a:normAutofit fontScale="25000" lnSpcReduction="20000"/>
          </a:bodyPr>
          <a:lstStyle/>
          <a:p>
            <a:pPr marL="0" indent="0" algn="just">
              <a:buNone/>
            </a:pPr>
            <a:r>
              <a:rPr lang="es-MX" sz="9800" b="0" i="0" dirty="0">
                <a:solidFill>
                  <a:srgbClr val="000000"/>
                </a:solidFill>
                <a:effectLst/>
                <a:latin typeface="Arial Rounded MT Bold" panose="020F0704030504030204" pitchFamily="34" charset="0"/>
              </a:rPr>
              <a:t>Medio de impugnación a través del cual los partidos políticos, y en determinados casos los candidatos por cuestiones de elegibilidad, pueden combatir los resultados electorales obtenidos en las elecciones de la Gubernatura del Estado, Diputaciones, Presidencias Municipales y Regidurías</a:t>
            </a:r>
          </a:p>
          <a:p>
            <a:pPr marL="0" indent="0" algn="just">
              <a:buNone/>
            </a:pPr>
            <a:r>
              <a:rPr lang="es-MX" sz="9800" b="0" i="0" dirty="0">
                <a:solidFill>
                  <a:srgbClr val="000000"/>
                </a:solidFill>
                <a:effectLst/>
                <a:latin typeface="Arial Rounded MT Bold" panose="020F0704030504030204" pitchFamily="34" charset="0"/>
              </a:rPr>
              <a:t> </a:t>
            </a:r>
            <a:r>
              <a:rPr lang="es-MX" sz="9800" dirty="0">
                <a:solidFill>
                  <a:srgbClr val="000000"/>
                </a:solidFill>
                <a:latin typeface="Arial Rounded MT Bold" panose="020F0704030504030204" pitchFamily="34" charset="0"/>
              </a:rPr>
              <a:t>Se interpone </a:t>
            </a:r>
            <a:r>
              <a:rPr lang="es-MX" sz="9800" b="0" i="0" dirty="0">
                <a:solidFill>
                  <a:srgbClr val="000000"/>
                </a:solidFill>
                <a:effectLst/>
                <a:latin typeface="Arial Rounded MT Bold" panose="020F0704030504030204" pitchFamily="34" charset="0"/>
              </a:rPr>
              <a:t>exclusivamente en la etapa de resultados y declaraciones de validez</a:t>
            </a:r>
            <a:r>
              <a:rPr lang="es-MX" sz="4000" b="0" i="0" dirty="0">
                <a:solidFill>
                  <a:srgbClr val="000000"/>
                </a:solidFill>
                <a:effectLst/>
                <a:latin typeface="Arial Rounded MT Bold" panose="020F0704030504030204" pitchFamily="34" charset="0"/>
              </a:rPr>
              <a:t>. </a:t>
            </a:r>
          </a:p>
          <a:p>
            <a:pPr marL="0" indent="0" algn="just">
              <a:buNone/>
            </a:pPr>
            <a:r>
              <a:rPr lang="es-MX" sz="5000" dirty="0">
                <a:latin typeface="Arial Rounded MT Bold" panose="020F0704030504030204" pitchFamily="34" charset="0"/>
              </a:rPr>
              <a:t> </a:t>
            </a:r>
            <a:br>
              <a:rPr lang="es-MX" sz="5000" dirty="0">
                <a:latin typeface="Arial Rounded MT Bold" panose="020F0704030504030204" pitchFamily="34" charset="0"/>
              </a:rPr>
            </a:br>
            <a:endParaRPr lang="es-MX" sz="5000" dirty="0">
              <a:latin typeface="Arial Rounded MT Bold" panose="020F0704030504030204" pitchFamily="34" charset="0"/>
            </a:endParaRPr>
          </a:p>
        </p:txBody>
      </p:sp>
    </p:spTree>
    <p:extLst>
      <p:ext uri="{BB962C8B-B14F-4D97-AF65-F5344CB8AC3E}">
        <p14:creationId xmlns:p14="http://schemas.microsoft.com/office/powerpoint/2010/main" val="161136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a:bodyPr>
          <a:lstStyle/>
          <a:p>
            <a:r>
              <a:rPr lang="es-MX" b="1" cap="none" dirty="0">
                <a:latin typeface="Arial Rounded MT Bold" panose="020F0704030504030204" pitchFamily="34" charset="0"/>
              </a:rPr>
              <a:t>Juicio de inconformidad (Arts. 51-62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685800" y="1973179"/>
            <a:ext cx="10804358" cy="3874168"/>
          </a:xfrm>
        </p:spPr>
        <p:txBody>
          <a:bodyPr>
            <a:normAutofit/>
          </a:bodyPr>
          <a:lstStyle/>
          <a:p>
            <a:pPr marL="0" indent="0" algn="just">
              <a:buNone/>
            </a:pPr>
            <a:r>
              <a:rPr lang="es-MX" sz="2400" b="1" dirty="0">
                <a:solidFill>
                  <a:srgbClr val="000000"/>
                </a:solidFill>
                <a:effectLst/>
                <a:latin typeface="Arial Rounded MT Bold" panose="020F0704030504030204" pitchFamily="34" charset="0"/>
              </a:rPr>
              <a:t>¿Cuáles son los actos o resoluciones impugnables a través de este juicio?</a:t>
            </a:r>
            <a:r>
              <a:rPr lang="es-MX" sz="2400" dirty="0">
                <a:latin typeface="Arial Rounded MT Bold" panose="020F0704030504030204" pitchFamily="34" charset="0"/>
              </a:rPr>
              <a:t> </a:t>
            </a:r>
            <a:br>
              <a:rPr lang="es-MX" sz="2400" dirty="0">
                <a:latin typeface="Arial Rounded MT Bold" panose="020F0704030504030204" pitchFamily="34" charset="0"/>
              </a:rPr>
            </a:br>
            <a:r>
              <a:rPr lang="es-MX" sz="2400" b="0" i="0" dirty="0">
                <a:solidFill>
                  <a:srgbClr val="000000"/>
                </a:solidFill>
                <a:effectLst/>
                <a:latin typeface="Arial Rounded MT Bold" panose="020F0704030504030204" pitchFamily="34" charset="0"/>
              </a:rPr>
              <a:t>Los resultados consignados en las actas de cómputo estatal, distrital o municipal, según sea el caso; por nulidad de la votación recibida en una o varias casillas, por error aritmético o por nulidad de toda la elección, así como las declaraciones de validez de la elección y el otorgamiento de las constancias de mayoría y validez respectivas.</a:t>
            </a:r>
          </a:p>
        </p:txBody>
      </p:sp>
    </p:spTree>
    <p:extLst>
      <p:ext uri="{BB962C8B-B14F-4D97-AF65-F5344CB8AC3E}">
        <p14:creationId xmlns:p14="http://schemas.microsoft.com/office/powerpoint/2010/main" val="35800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a:bodyPr>
          <a:lstStyle/>
          <a:p>
            <a:r>
              <a:rPr lang="es-MX" b="1" cap="none" dirty="0">
                <a:latin typeface="Arial Rounded MT Bold" panose="020F0704030504030204" pitchFamily="34" charset="0"/>
              </a:rPr>
              <a:t>Juicio de inconformidad (Arts. 51-62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180474" y="2045368"/>
            <a:ext cx="11827042" cy="4319337"/>
          </a:xfrm>
        </p:spPr>
        <p:txBody>
          <a:bodyPr>
            <a:normAutofit fontScale="25000" lnSpcReduction="20000"/>
          </a:bodyPr>
          <a:lstStyle/>
          <a:p>
            <a:pPr marL="0" indent="0" algn="just">
              <a:buNone/>
            </a:pPr>
            <a:r>
              <a:rPr lang="es-MX" sz="8000" b="0" i="0" dirty="0">
                <a:solidFill>
                  <a:srgbClr val="000000"/>
                </a:solidFill>
                <a:effectLst/>
                <a:latin typeface="Arial Rounded MT Bold" panose="020F0704030504030204" pitchFamily="34" charset="0"/>
              </a:rPr>
              <a:t>Requisitos especiales de la demanda:</a:t>
            </a:r>
          </a:p>
          <a:p>
            <a:pPr marL="0" indent="0" algn="just">
              <a:buNone/>
            </a:pPr>
            <a:r>
              <a:rPr lang="es-MX" sz="8000" dirty="0">
                <a:latin typeface="Arial Rounded MT Bold" panose="020F0704030504030204" pitchFamily="34" charset="0"/>
              </a:rPr>
              <a:t>Además de los requisitos establecidos por el párrafo 1 del artículo 9 del presente ordenamiento, el escrito por el cual se promueva el juicio de inconformidad deberá cumplir con los siguientes: </a:t>
            </a:r>
          </a:p>
          <a:p>
            <a:pPr marL="0" indent="0" algn="just">
              <a:buNone/>
            </a:pPr>
            <a:r>
              <a:rPr lang="es-MX" sz="8000" dirty="0">
                <a:latin typeface="Arial Rounded MT Bold" panose="020F0704030504030204" pitchFamily="34" charset="0"/>
              </a:rPr>
              <a:t>a) Señalar la elección que se impugna, manifestando expresamente si se objetan los resultados del cómputo, la declaración de validez de la elección y por consecuencia, el otorgamiento de las constancias respectivas; </a:t>
            </a:r>
          </a:p>
          <a:p>
            <a:pPr marL="0" indent="0" algn="just">
              <a:buNone/>
            </a:pPr>
            <a:r>
              <a:rPr lang="es-MX" sz="8000" dirty="0">
                <a:latin typeface="Arial Rounded MT Bold" panose="020F0704030504030204" pitchFamily="34" charset="0"/>
              </a:rPr>
              <a:t>b) La mención individualizada del acta de cómputo estatal, distrital o municipal que se impugna; </a:t>
            </a:r>
          </a:p>
          <a:p>
            <a:pPr marL="0" indent="0" algn="just">
              <a:buNone/>
            </a:pPr>
            <a:r>
              <a:rPr lang="es-MX" sz="8000" dirty="0">
                <a:latin typeface="Arial Rounded MT Bold" panose="020F0704030504030204" pitchFamily="34" charset="0"/>
              </a:rPr>
              <a:t>c) La mención individualizada de las casillas cuya votación se solicite sea anulada en cada caso y la causal que se invoque para cada una de ellas; </a:t>
            </a:r>
          </a:p>
          <a:p>
            <a:pPr marL="0" indent="0" algn="just">
              <a:buNone/>
            </a:pPr>
            <a:endParaRPr lang="es-MX" sz="4000" b="0" i="0" dirty="0">
              <a:solidFill>
                <a:srgbClr val="000000"/>
              </a:solidFill>
              <a:effectLst/>
              <a:latin typeface="Arial Rounded MT Bold" panose="020F0704030504030204" pitchFamily="34" charset="0"/>
            </a:endParaRPr>
          </a:p>
          <a:p>
            <a:pPr marL="0" indent="0" algn="just">
              <a:buNone/>
            </a:pPr>
            <a:r>
              <a:rPr lang="es-MX" sz="5000" dirty="0">
                <a:latin typeface="Arial Rounded MT Bold" panose="020F0704030504030204" pitchFamily="34" charset="0"/>
              </a:rPr>
              <a:t> </a:t>
            </a:r>
            <a:br>
              <a:rPr lang="es-MX" sz="5000" dirty="0">
                <a:latin typeface="Arial Rounded MT Bold" panose="020F0704030504030204" pitchFamily="34" charset="0"/>
              </a:rPr>
            </a:br>
            <a:endParaRPr lang="es-MX" sz="5000" dirty="0">
              <a:latin typeface="Arial Rounded MT Bold" panose="020F0704030504030204" pitchFamily="34" charset="0"/>
            </a:endParaRPr>
          </a:p>
        </p:txBody>
      </p:sp>
    </p:spTree>
    <p:extLst>
      <p:ext uri="{BB962C8B-B14F-4D97-AF65-F5344CB8AC3E}">
        <p14:creationId xmlns:p14="http://schemas.microsoft.com/office/powerpoint/2010/main" val="3153575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a:bodyPr>
          <a:lstStyle/>
          <a:p>
            <a:r>
              <a:rPr lang="es-MX" b="1" cap="none" dirty="0">
                <a:latin typeface="Arial Rounded MT Bold" panose="020F0704030504030204" pitchFamily="34" charset="0"/>
              </a:rPr>
              <a:t>Juicio de inconformidad (Arts. 51-62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182479" y="1949115"/>
            <a:ext cx="11827042" cy="4319337"/>
          </a:xfrm>
        </p:spPr>
        <p:txBody>
          <a:bodyPr>
            <a:normAutofit fontScale="25000" lnSpcReduction="20000"/>
          </a:bodyPr>
          <a:lstStyle/>
          <a:p>
            <a:pPr marL="0" indent="0" algn="just">
              <a:buNone/>
            </a:pPr>
            <a:r>
              <a:rPr lang="es-MX" sz="8000" b="0" i="0" dirty="0">
                <a:solidFill>
                  <a:srgbClr val="000000"/>
                </a:solidFill>
                <a:effectLst/>
                <a:latin typeface="Arial Rounded MT Bold" panose="020F0704030504030204" pitchFamily="34" charset="0"/>
              </a:rPr>
              <a:t>Requisitos especiales de la demanda:</a:t>
            </a:r>
          </a:p>
          <a:p>
            <a:pPr marL="0" indent="0" algn="just">
              <a:buNone/>
            </a:pPr>
            <a:r>
              <a:rPr lang="es-MX" sz="8000" dirty="0">
                <a:latin typeface="Arial Rounded MT Bold" panose="020F0704030504030204" pitchFamily="34" charset="0"/>
              </a:rPr>
              <a:t>d) El señalamiento del error aritmético cuando por este motivo se impugnen los resultados consignados en las actas de cómputo estatal, distrital o municipal; y </a:t>
            </a:r>
          </a:p>
          <a:p>
            <a:pPr marL="0" indent="0" algn="just">
              <a:buNone/>
            </a:pPr>
            <a:r>
              <a:rPr lang="es-MX" sz="8000" dirty="0">
                <a:latin typeface="Arial Rounded MT Bold" panose="020F0704030504030204" pitchFamily="34" charset="0"/>
              </a:rPr>
              <a:t>e) La conexidad, en su caso, que guarde con otras impugnaciones</a:t>
            </a:r>
          </a:p>
          <a:p>
            <a:pPr marL="0" indent="0" algn="just">
              <a:buNone/>
            </a:pPr>
            <a:endParaRPr lang="es-MX" sz="8000" b="0" i="0" dirty="0">
              <a:solidFill>
                <a:srgbClr val="000000"/>
              </a:solidFill>
              <a:effectLst/>
              <a:latin typeface="Arial Rounded MT Bold" panose="020F0704030504030204" pitchFamily="34" charset="0"/>
            </a:endParaRPr>
          </a:p>
          <a:p>
            <a:pPr marL="0" indent="0" algn="just">
              <a:buNone/>
            </a:pPr>
            <a:r>
              <a:rPr lang="es-MX" sz="8000" dirty="0">
                <a:latin typeface="Arial Rounded MT Bold" panose="020F0704030504030204" pitchFamily="34" charset="0"/>
              </a:rPr>
              <a:t>Cuando se pretenda impugnar las elecciones de diputados o regidores por ambos principios, el promovente estará obligado a presentar un solo escrito.</a:t>
            </a:r>
          </a:p>
          <a:p>
            <a:pPr marL="0" indent="0" algn="just">
              <a:buNone/>
            </a:pPr>
            <a:r>
              <a:rPr lang="es-MX" sz="8000" dirty="0">
                <a:latin typeface="Arial Rounded MT Bold" panose="020F0704030504030204" pitchFamily="34" charset="0"/>
              </a:rPr>
              <a:t>Si se impugna la votación recibida en casillas especiales, su anulación afectará las elecciones de mayoría relativa y de representación proporcional que correspondan.</a:t>
            </a:r>
          </a:p>
          <a:p>
            <a:pPr marL="0" indent="0" algn="just">
              <a:buNone/>
            </a:pPr>
            <a:r>
              <a:rPr lang="es-MX" sz="7200" dirty="0">
                <a:latin typeface="Arial Rounded MT Bold" panose="020F0704030504030204" pitchFamily="34" charset="0"/>
              </a:rPr>
              <a:t>Cuando se impugne por nulidad toda la elección de Gobernador del Estado, el respectivo juicio de inconformidad deberá presentarse ante el Consejo Estatal, acompañado de las pruebas correspondientes.</a:t>
            </a:r>
            <a:endParaRPr lang="es-MX" sz="8000" b="0" i="0" dirty="0">
              <a:solidFill>
                <a:srgbClr val="000000"/>
              </a:solidFill>
              <a:effectLst/>
              <a:latin typeface="Arial Rounded MT Bold" panose="020F0704030504030204" pitchFamily="34" charset="0"/>
            </a:endParaRPr>
          </a:p>
          <a:p>
            <a:pPr marL="0" indent="0" algn="just">
              <a:buNone/>
            </a:pPr>
            <a:endParaRPr lang="es-MX" sz="4000" b="0" i="0" dirty="0">
              <a:solidFill>
                <a:srgbClr val="000000"/>
              </a:solidFill>
              <a:effectLst/>
              <a:latin typeface="Arial Rounded MT Bold" panose="020F0704030504030204" pitchFamily="34" charset="0"/>
            </a:endParaRPr>
          </a:p>
          <a:p>
            <a:pPr marL="0" indent="0" algn="just">
              <a:buNone/>
            </a:pPr>
            <a:r>
              <a:rPr lang="es-MX" sz="5000" dirty="0">
                <a:latin typeface="Arial Rounded MT Bold" panose="020F0704030504030204" pitchFamily="34" charset="0"/>
              </a:rPr>
              <a:t> </a:t>
            </a:r>
            <a:br>
              <a:rPr lang="es-MX" sz="5000" dirty="0">
                <a:latin typeface="Arial Rounded MT Bold" panose="020F0704030504030204" pitchFamily="34" charset="0"/>
              </a:rPr>
            </a:br>
            <a:endParaRPr lang="es-MX" sz="5000" dirty="0">
              <a:latin typeface="Arial Rounded MT Bold" panose="020F0704030504030204" pitchFamily="34" charset="0"/>
            </a:endParaRPr>
          </a:p>
        </p:txBody>
      </p:sp>
    </p:spTree>
    <p:extLst>
      <p:ext uri="{BB962C8B-B14F-4D97-AF65-F5344CB8AC3E}">
        <p14:creationId xmlns:p14="http://schemas.microsoft.com/office/powerpoint/2010/main" val="1556297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a:bodyPr>
          <a:lstStyle/>
          <a:p>
            <a:r>
              <a:rPr lang="es-MX" b="1" cap="none" dirty="0">
                <a:latin typeface="Arial Rounded MT Bold" panose="020F0704030504030204" pitchFamily="34" charset="0"/>
              </a:rPr>
              <a:t>Juicio de inconformidad (Arts. 51-62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204537" y="1973178"/>
            <a:ext cx="11285621" cy="4199021"/>
          </a:xfrm>
        </p:spPr>
        <p:txBody>
          <a:bodyPr>
            <a:normAutofit lnSpcReduction="10000"/>
          </a:bodyPr>
          <a:lstStyle/>
          <a:p>
            <a:pPr marL="0" indent="0" algn="just">
              <a:buNone/>
            </a:pPr>
            <a:r>
              <a:rPr lang="es-MX" dirty="0">
                <a:latin typeface="Arial Rounded MT Bold" panose="020F0704030504030204" pitchFamily="34" charset="0"/>
              </a:rPr>
              <a:t>¿Quién puede promover el juicio de inconformidad?</a:t>
            </a:r>
          </a:p>
          <a:p>
            <a:pPr marL="457200" indent="-457200" algn="just">
              <a:buAutoNum type="alphaLcParenR"/>
            </a:pPr>
            <a:r>
              <a:rPr lang="es-MX" sz="2000" dirty="0">
                <a:latin typeface="Arial Rounded MT Bold" panose="020F0704030504030204" pitchFamily="34" charset="0"/>
              </a:rPr>
              <a:t>Los partidos políticos, coaliciones, candidatos independientes; y </a:t>
            </a:r>
          </a:p>
          <a:p>
            <a:pPr marL="457200" indent="-457200" algn="just">
              <a:buAutoNum type="alphaLcParenR"/>
            </a:pPr>
            <a:r>
              <a:rPr lang="es-MX" sz="2000" dirty="0">
                <a:latin typeface="Arial Rounded MT Bold" panose="020F0704030504030204" pitchFamily="34" charset="0"/>
              </a:rPr>
              <a:t>Los candidatos, exclusivamente cuando por motivos de inelegibilidad la autoridad electoral correspondiente decida no otorgarles la constancia de mayoría o de asignación de primera o segunda minoría. En todos los demás casos, sólo podrán intervenir como coadyuvantes en términos de lo establecido en el párrafo 3 del artículo 12 de la ley.</a:t>
            </a:r>
          </a:p>
          <a:p>
            <a:pPr marL="0" indent="0" algn="just">
              <a:buNone/>
            </a:pPr>
            <a:r>
              <a:rPr lang="es-MX" sz="2000" dirty="0">
                <a:latin typeface="Arial Rounded MT Bold" panose="020F0704030504030204" pitchFamily="34" charset="0"/>
              </a:rPr>
              <a:t>Cuando se impugne la elección de Gobernador del Estado, por nulidad de toda la elección, el juicio de inconformidad deberá presentarse por el representante del partido político, coalición o candidato independiente registrado ante el Consejo Estatal; este último también podrá hacerlo por su propio derecho.</a:t>
            </a:r>
            <a:endParaRPr lang="es-MX" sz="2400" b="0" i="0" dirty="0">
              <a:solidFill>
                <a:srgbClr val="000000"/>
              </a:solidFill>
              <a:effectLst/>
              <a:latin typeface="Arial Rounded MT Bold" panose="020F0704030504030204" pitchFamily="34" charset="0"/>
            </a:endParaRPr>
          </a:p>
        </p:txBody>
      </p:sp>
    </p:spTree>
    <p:extLst>
      <p:ext uri="{BB962C8B-B14F-4D97-AF65-F5344CB8AC3E}">
        <p14:creationId xmlns:p14="http://schemas.microsoft.com/office/powerpoint/2010/main" val="3017468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a:bodyPr>
          <a:lstStyle/>
          <a:p>
            <a:r>
              <a:rPr lang="es-MX" b="1" cap="none" dirty="0">
                <a:latin typeface="Arial Rounded MT Bold" panose="020F0704030504030204" pitchFamily="34" charset="0"/>
              </a:rPr>
              <a:t>Juicio de inconformidad (Arts. 51-62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685800" y="1973179"/>
            <a:ext cx="10804358" cy="3874168"/>
          </a:xfrm>
        </p:spPr>
        <p:txBody>
          <a:bodyPr>
            <a:normAutofit/>
          </a:bodyPr>
          <a:lstStyle/>
          <a:p>
            <a:pPr marL="0" indent="0" algn="just">
              <a:buNone/>
            </a:pPr>
            <a:r>
              <a:rPr lang="es-MX" sz="2400" b="1" dirty="0">
                <a:solidFill>
                  <a:srgbClr val="000000"/>
                </a:solidFill>
                <a:effectLst/>
                <a:latin typeface="Arial Rounded MT Bold" panose="020F0704030504030204" pitchFamily="34" charset="0"/>
              </a:rPr>
              <a:t>Plazos y términos</a:t>
            </a:r>
          </a:p>
          <a:p>
            <a:pPr marL="0" indent="0" algn="just">
              <a:buNone/>
            </a:pPr>
            <a:r>
              <a:rPr lang="es-MX" sz="2400" dirty="0">
                <a:latin typeface="Arial Rounded MT Bold" panose="020F0704030504030204" pitchFamily="34" charset="0"/>
              </a:rPr>
              <a:t>La demanda del juicio de inconformidad deberá presentarse dentro de los cuatro días contados a partir del día siguiente de que concluya la práctica de los cómputos: </a:t>
            </a:r>
          </a:p>
          <a:p>
            <a:pPr marL="457200" indent="-457200" algn="just">
              <a:buAutoNum type="alphaLcParenR"/>
            </a:pPr>
            <a:r>
              <a:rPr lang="es-MX" sz="2400" dirty="0">
                <a:latin typeface="Arial Rounded MT Bold" panose="020F0704030504030204" pitchFamily="34" charset="0"/>
              </a:rPr>
              <a:t>Estatal de la elección de Gobernador, </a:t>
            </a:r>
          </a:p>
          <a:p>
            <a:pPr marL="457200" indent="-457200" algn="just">
              <a:buAutoNum type="alphaLcParenR"/>
            </a:pPr>
            <a:r>
              <a:rPr lang="es-MX" sz="2400" dirty="0">
                <a:latin typeface="Arial Rounded MT Bold" panose="020F0704030504030204" pitchFamily="34" charset="0"/>
              </a:rPr>
              <a:t>Distritales de la elección de diputados por ambos principios; y </a:t>
            </a:r>
          </a:p>
          <a:p>
            <a:pPr marL="457200" indent="-457200" algn="just">
              <a:buAutoNum type="alphaLcParenR"/>
            </a:pPr>
            <a:r>
              <a:rPr lang="es-MX" sz="2400" dirty="0">
                <a:latin typeface="Arial Rounded MT Bold" panose="020F0704030504030204" pitchFamily="34" charset="0"/>
              </a:rPr>
              <a:t>De la elección de ayuntamientos</a:t>
            </a:r>
            <a:endParaRPr lang="es-MX" sz="2400" b="0" i="0" dirty="0">
              <a:solidFill>
                <a:srgbClr val="000000"/>
              </a:solidFill>
              <a:effectLst/>
              <a:latin typeface="Arial Rounded MT Bold" panose="020F0704030504030204" pitchFamily="34" charset="0"/>
            </a:endParaRPr>
          </a:p>
        </p:txBody>
      </p:sp>
    </p:spTree>
    <p:extLst>
      <p:ext uri="{BB962C8B-B14F-4D97-AF65-F5344CB8AC3E}">
        <p14:creationId xmlns:p14="http://schemas.microsoft.com/office/powerpoint/2010/main" val="3197441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a:bodyPr>
          <a:lstStyle/>
          <a:p>
            <a:r>
              <a:rPr lang="es-MX" b="1" cap="none" dirty="0">
                <a:latin typeface="Arial Rounded MT Bold" panose="020F0704030504030204" pitchFamily="34" charset="0"/>
              </a:rPr>
              <a:t>Juicio de inconformidad (Arts. 51-62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0" y="1853754"/>
            <a:ext cx="11490158" cy="4294383"/>
          </a:xfrm>
        </p:spPr>
        <p:txBody>
          <a:bodyPr>
            <a:normAutofit/>
          </a:bodyPr>
          <a:lstStyle/>
          <a:p>
            <a:pPr marL="0" indent="0" algn="just">
              <a:buNone/>
            </a:pPr>
            <a:r>
              <a:rPr lang="es-MX" sz="2600" dirty="0">
                <a:latin typeface="Arial Rounded MT Bold" panose="020F0704030504030204" pitchFamily="34" charset="0"/>
              </a:rPr>
              <a:t>Efectos de las sentencias:</a:t>
            </a:r>
          </a:p>
          <a:p>
            <a:pPr marL="914400" indent="-914400" algn="just">
              <a:buAutoNum type="alphaLcParenR"/>
            </a:pPr>
            <a:r>
              <a:rPr lang="es-MX" sz="2600" dirty="0">
                <a:latin typeface="Arial Rounded MT Bold" panose="020F0704030504030204" pitchFamily="34" charset="0"/>
              </a:rPr>
              <a:t>Confirmar el acto impugnado;</a:t>
            </a:r>
          </a:p>
          <a:p>
            <a:pPr marL="914400" indent="-914400" algn="just">
              <a:buAutoNum type="alphaLcParenR"/>
            </a:pPr>
            <a:r>
              <a:rPr lang="es-MX" sz="2600" dirty="0">
                <a:latin typeface="Arial Rounded MT Bold" panose="020F0704030504030204" pitchFamily="34" charset="0"/>
              </a:rPr>
              <a:t>Declarar la nulidad de la votación emitida en una o varias casillas de uno o varios distritos en la elección de Gobernador, y en consecuencia modificar el acta de cómputo estatal;</a:t>
            </a:r>
          </a:p>
          <a:p>
            <a:pPr marL="914400" indent="-914400" algn="just">
              <a:buAutoNum type="alphaLcParenR"/>
            </a:pPr>
            <a:r>
              <a:rPr lang="es-MX" sz="2600" dirty="0">
                <a:latin typeface="Arial Rounded MT Bold" panose="020F0704030504030204" pitchFamily="34" charset="0"/>
              </a:rPr>
              <a:t>Declarar la nulidad de la votación emitida en una o varias casillas para la elección de diputaciones de MR, y en consecuencia modificar el acta de cómputo distrital;</a:t>
            </a:r>
          </a:p>
          <a:p>
            <a:pPr marL="914400" indent="-914400" algn="just">
              <a:buAutoNum type="alphaLcParenR"/>
            </a:pPr>
            <a:endParaRPr lang="es-MX" sz="2600" dirty="0">
              <a:latin typeface="Arial Rounded MT Bold" panose="020F0704030504030204" pitchFamily="34" charset="0"/>
            </a:endParaRPr>
          </a:p>
          <a:p>
            <a:pPr marL="914400" indent="-914400" algn="just">
              <a:buAutoNum type="alphaLcParenR"/>
            </a:pPr>
            <a:endParaRPr lang="es-MX" sz="5000" dirty="0">
              <a:latin typeface="Arial Rounded MT Bold" panose="020F0704030504030204" pitchFamily="34" charset="0"/>
            </a:endParaRPr>
          </a:p>
          <a:p>
            <a:pPr marL="914400" indent="-914400" algn="just">
              <a:buAutoNum type="alphaLcParenR"/>
            </a:pPr>
            <a:endParaRPr lang="es-MX" sz="5000" dirty="0">
              <a:latin typeface="Arial Rounded MT Bold" panose="020F0704030504030204" pitchFamily="34" charset="0"/>
            </a:endParaRPr>
          </a:p>
        </p:txBody>
      </p:sp>
    </p:spTree>
    <p:extLst>
      <p:ext uri="{BB962C8B-B14F-4D97-AF65-F5344CB8AC3E}">
        <p14:creationId xmlns:p14="http://schemas.microsoft.com/office/powerpoint/2010/main" val="84825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505822-94E2-4640-9AB9-501CB84FA1C1}"/>
              </a:ext>
            </a:extLst>
          </p:cNvPr>
          <p:cNvSpPr>
            <a:spLocks noGrp="1"/>
          </p:cNvSpPr>
          <p:nvPr>
            <p:ph type="title"/>
          </p:nvPr>
        </p:nvSpPr>
        <p:spPr/>
        <p:txBody>
          <a:bodyPr/>
          <a:lstStyle/>
          <a:p>
            <a:pPr algn="just"/>
            <a:r>
              <a:rPr lang="es-MX" b="1" dirty="0">
                <a:latin typeface="Arial Rounded MT Bold" panose="020F0704030504030204" pitchFamily="34" charset="0"/>
                <a:cs typeface="Lucida Sans Unicode" panose="020B0602030504020204" pitchFamily="34" charset="0"/>
              </a:rPr>
              <a:t>¿Q</a:t>
            </a:r>
            <a:r>
              <a:rPr lang="es-MX" b="1" cap="none" dirty="0">
                <a:latin typeface="Arial Rounded MT Bold" panose="020F0704030504030204" pitchFamily="34" charset="0"/>
                <a:cs typeface="Lucida Sans Unicode" panose="020B0602030504020204" pitchFamily="34" charset="0"/>
              </a:rPr>
              <a:t>ué es un medio de impugnación en materia electoral</a:t>
            </a:r>
            <a:r>
              <a:rPr lang="es-MX" dirty="0">
                <a:latin typeface="Lucida Sans Unicode" panose="020B0602030504020204" pitchFamily="34" charset="0"/>
                <a:cs typeface="Lucida Sans Unicode" panose="020B0602030504020204" pitchFamily="34" charset="0"/>
              </a:rPr>
              <a:t>?</a:t>
            </a:r>
            <a:endParaRPr lang="es-MX" dirty="0"/>
          </a:p>
        </p:txBody>
      </p:sp>
      <p:sp>
        <p:nvSpPr>
          <p:cNvPr id="3" name="Marcador de contenido 2">
            <a:extLst>
              <a:ext uri="{FF2B5EF4-FFF2-40B4-BE49-F238E27FC236}">
                <a16:creationId xmlns:a16="http://schemas.microsoft.com/office/drawing/2014/main" id="{5108051B-70FD-4707-B251-68ACD78BAC5A}"/>
              </a:ext>
            </a:extLst>
          </p:cNvPr>
          <p:cNvSpPr>
            <a:spLocks noGrp="1"/>
          </p:cNvSpPr>
          <p:nvPr>
            <p:ph idx="1"/>
          </p:nvPr>
        </p:nvSpPr>
        <p:spPr/>
        <p:txBody>
          <a:bodyPr>
            <a:normAutofit lnSpcReduction="10000"/>
          </a:bodyPr>
          <a:lstStyle/>
          <a:p>
            <a:pPr algn="just"/>
            <a:r>
              <a:rPr lang="es-MX" sz="2200" dirty="0">
                <a:latin typeface="Arial Rounded MT Bold" panose="020F0704030504030204" pitchFamily="34" charset="0"/>
                <a:cs typeface="Lucida Sans Unicode" panose="020B0602030504020204" pitchFamily="34" charset="0"/>
              </a:rPr>
              <a:t>Son aquéllos instrumentos jurídicos que pueden hacer valer los ciudadanos, las organizaciones o agrupaciones políticas y los partidos políticos en contra de los actos y resoluciones provenientes de las autoridades electorales (administrativas o jurisdiccionales) cuando hayan vulnerado su esfera jurídica de derechos (político-electoral), garantizados por la Constitución Federal, así como en las leyes ordinarias federales y locales, con la finalidad de revocar, modificar o bien anular dicho acto o resolución</a:t>
            </a:r>
            <a:r>
              <a:rPr lang="es-MX" dirty="0">
                <a:latin typeface="Lucida Sans Unicode" panose="020B0602030504020204" pitchFamily="34" charset="0"/>
                <a:cs typeface="Lucida Sans Unicode" panose="020B0602030504020204" pitchFamily="34" charset="0"/>
              </a:rPr>
              <a:t>.</a:t>
            </a:r>
          </a:p>
        </p:txBody>
      </p:sp>
      <p:pic>
        <p:nvPicPr>
          <p:cNvPr id="4" name="Imagen 3">
            <a:extLst>
              <a:ext uri="{FF2B5EF4-FFF2-40B4-BE49-F238E27FC236}">
                <a16:creationId xmlns:a16="http://schemas.microsoft.com/office/drawing/2014/main" id="{FA3E0B75-EF32-440F-BDBF-29848A872DEE}"/>
              </a:ext>
            </a:extLst>
          </p:cNvPr>
          <p:cNvPicPr/>
          <p:nvPr/>
        </p:nvPicPr>
        <p:blipFill rotWithShape="1">
          <a:blip r:embed="rId2"/>
          <a:srcRect l="2500" t="32006" r="76410" b="34876"/>
          <a:stretch/>
        </p:blipFill>
        <p:spPr bwMode="auto">
          <a:xfrm>
            <a:off x="0" y="5409565"/>
            <a:ext cx="1716405" cy="1448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9592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a:bodyPr>
          <a:lstStyle/>
          <a:p>
            <a:r>
              <a:rPr lang="es-MX" b="1" cap="none" dirty="0">
                <a:latin typeface="Arial Rounded MT Bold" panose="020F0704030504030204" pitchFamily="34" charset="0"/>
              </a:rPr>
              <a:t>Juicio de inconformidad (Arts. 51-62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0" y="1853754"/>
            <a:ext cx="11490158" cy="4294383"/>
          </a:xfrm>
        </p:spPr>
        <p:txBody>
          <a:bodyPr>
            <a:normAutofit/>
          </a:bodyPr>
          <a:lstStyle/>
          <a:p>
            <a:pPr marL="0" indent="0" algn="just">
              <a:buNone/>
            </a:pPr>
            <a:r>
              <a:rPr lang="es-MX" sz="2600" dirty="0">
                <a:latin typeface="Arial Rounded MT Bold" panose="020F0704030504030204" pitchFamily="34" charset="0"/>
              </a:rPr>
              <a:t>Efectos de las sentencias:</a:t>
            </a:r>
          </a:p>
          <a:p>
            <a:pPr marL="0" indent="0" algn="just">
              <a:buNone/>
            </a:pPr>
            <a:r>
              <a:rPr lang="es-MX" sz="2600" dirty="0">
                <a:latin typeface="Arial Rounded MT Bold" panose="020F0704030504030204" pitchFamily="34" charset="0"/>
              </a:rPr>
              <a:t>d) Declarar la nulidad de la votación emitida en una o varias casillas para la elección de diputaciones de RP, y en consecuencia modificar el acta de cómputo de circunscripción plurinominal;</a:t>
            </a:r>
          </a:p>
          <a:p>
            <a:pPr marL="0" indent="0" algn="just">
              <a:buNone/>
            </a:pPr>
            <a:r>
              <a:rPr lang="es-MX" sz="2600" dirty="0">
                <a:latin typeface="Arial Rounded MT Bold" panose="020F0704030504030204" pitchFamily="34" charset="0"/>
              </a:rPr>
              <a:t>e) Declarar la nulidad de la votación emitida en una o varias casillas y en consecuencia modificar las actas de cómputo de la elección de ayuntamientos, así como la asignación de regidurías;</a:t>
            </a:r>
          </a:p>
          <a:p>
            <a:pPr marL="914400" indent="-914400" algn="just">
              <a:buAutoNum type="alphaLcParenR"/>
            </a:pPr>
            <a:endParaRPr lang="es-MX" sz="2600" dirty="0">
              <a:latin typeface="Arial Rounded MT Bold" panose="020F0704030504030204" pitchFamily="34" charset="0"/>
            </a:endParaRPr>
          </a:p>
          <a:p>
            <a:pPr marL="914400" indent="-914400" algn="just">
              <a:buAutoNum type="alphaLcParenR"/>
            </a:pPr>
            <a:endParaRPr lang="es-MX" sz="5000" dirty="0">
              <a:latin typeface="Arial Rounded MT Bold" panose="020F0704030504030204" pitchFamily="34" charset="0"/>
            </a:endParaRPr>
          </a:p>
          <a:p>
            <a:pPr marL="914400" indent="-914400" algn="just">
              <a:buAutoNum type="alphaLcParenR"/>
            </a:pPr>
            <a:endParaRPr lang="es-MX" sz="5000" dirty="0">
              <a:latin typeface="Arial Rounded MT Bold" panose="020F0704030504030204" pitchFamily="34" charset="0"/>
            </a:endParaRPr>
          </a:p>
        </p:txBody>
      </p:sp>
    </p:spTree>
    <p:extLst>
      <p:ext uri="{BB962C8B-B14F-4D97-AF65-F5344CB8AC3E}">
        <p14:creationId xmlns:p14="http://schemas.microsoft.com/office/powerpoint/2010/main" val="1383727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a:bodyPr>
          <a:lstStyle/>
          <a:p>
            <a:r>
              <a:rPr lang="es-MX" b="1" cap="none" dirty="0">
                <a:latin typeface="Arial Rounded MT Bold" panose="020F0704030504030204" pitchFamily="34" charset="0"/>
              </a:rPr>
              <a:t>Juicio de inconformidad (Arts. 51-62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0" y="1853754"/>
            <a:ext cx="11490158" cy="4294383"/>
          </a:xfrm>
        </p:spPr>
        <p:txBody>
          <a:bodyPr>
            <a:normAutofit lnSpcReduction="10000"/>
          </a:bodyPr>
          <a:lstStyle/>
          <a:p>
            <a:pPr marL="0" indent="0" algn="just">
              <a:buNone/>
            </a:pPr>
            <a:r>
              <a:rPr lang="es-MX" sz="2600" dirty="0">
                <a:latin typeface="Arial Rounded MT Bold" panose="020F0704030504030204" pitchFamily="34" charset="0"/>
              </a:rPr>
              <a:t>Efectos de las sentencias:</a:t>
            </a:r>
          </a:p>
          <a:p>
            <a:pPr marL="0" indent="0" algn="just">
              <a:buNone/>
            </a:pPr>
            <a:r>
              <a:rPr lang="es-MX" sz="2600" dirty="0">
                <a:latin typeface="Arial Rounded MT Bold" panose="020F0704030504030204" pitchFamily="34" charset="0"/>
              </a:rPr>
              <a:t>f) Revocar la constancia expedida al candidato a Gobernador o de una fórmula o candidatura a diputaciones de MR</a:t>
            </a:r>
          </a:p>
          <a:p>
            <a:pPr marL="0" indent="0" algn="just">
              <a:buNone/>
            </a:pPr>
            <a:r>
              <a:rPr lang="es-MX" sz="2600" dirty="0">
                <a:latin typeface="Arial Rounded MT Bold" panose="020F0704030504030204" pitchFamily="34" charset="0"/>
              </a:rPr>
              <a:t>g) Revocar la constancia de asignación de diputaciones de RP;</a:t>
            </a:r>
          </a:p>
          <a:p>
            <a:pPr marL="0" indent="0" algn="just">
              <a:buNone/>
            </a:pPr>
            <a:r>
              <a:rPr lang="es-MX" sz="2600" dirty="0">
                <a:latin typeface="Arial Rounded MT Bold" panose="020F0704030504030204" pitchFamily="34" charset="0"/>
              </a:rPr>
              <a:t>h) Revocar la constancia expedida a favor de la planilla de la elección de ayuntamientos</a:t>
            </a:r>
          </a:p>
          <a:p>
            <a:pPr marL="0" indent="0" algn="just">
              <a:buNone/>
            </a:pPr>
            <a:r>
              <a:rPr lang="es-MX" sz="2600" dirty="0">
                <a:latin typeface="Arial Rounded MT Bold" panose="020F0704030504030204" pitchFamily="34" charset="0"/>
              </a:rPr>
              <a:t>i) Revocar la constancia de asignación de regidurías por la inadecuada aplicación de la fórmula establecida en la Ley Electoral</a:t>
            </a:r>
            <a:endParaRPr lang="es-MX" sz="5000" dirty="0">
              <a:latin typeface="Arial Rounded MT Bold" panose="020F0704030504030204" pitchFamily="34" charset="0"/>
            </a:endParaRPr>
          </a:p>
        </p:txBody>
      </p:sp>
    </p:spTree>
    <p:extLst>
      <p:ext uri="{BB962C8B-B14F-4D97-AF65-F5344CB8AC3E}">
        <p14:creationId xmlns:p14="http://schemas.microsoft.com/office/powerpoint/2010/main" val="778332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a:bodyPr>
          <a:lstStyle/>
          <a:p>
            <a:r>
              <a:rPr lang="es-MX" b="1" cap="none" dirty="0">
                <a:latin typeface="Arial Rounded MT Bold" panose="020F0704030504030204" pitchFamily="34" charset="0"/>
              </a:rPr>
              <a:t>Juicio de inconformidad (Arts. 51-62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0" y="1853754"/>
            <a:ext cx="11490158" cy="4294383"/>
          </a:xfrm>
        </p:spPr>
        <p:txBody>
          <a:bodyPr>
            <a:normAutofit/>
          </a:bodyPr>
          <a:lstStyle/>
          <a:p>
            <a:pPr marL="0" indent="0" algn="just">
              <a:buNone/>
            </a:pPr>
            <a:r>
              <a:rPr lang="es-MX" sz="2600" dirty="0">
                <a:latin typeface="Arial Rounded MT Bold" panose="020F0704030504030204" pitchFamily="34" charset="0"/>
              </a:rPr>
              <a:t>Efectos de las sentencias:</a:t>
            </a:r>
          </a:p>
          <a:p>
            <a:pPr marL="0" indent="0" algn="just">
              <a:buNone/>
            </a:pPr>
            <a:r>
              <a:rPr lang="es-MX" sz="2600" dirty="0">
                <a:latin typeface="Arial Rounded MT Bold" panose="020F0704030504030204" pitchFamily="34" charset="0"/>
              </a:rPr>
              <a:t>j) Declarar la nulidad de la elección de gobernador, diputaciones de MR y Ayuntamientos;</a:t>
            </a:r>
          </a:p>
          <a:p>
            <a:pPr marL="0" indent="0" algn="just">
              <a:buNone/>
            </a:pPr>
            <a:r>
              <a:rPr lang="es-MX" sz="2600" dirty="0">
                <a:latin typeface="Arial Rounded MT Bold" panose="020F0704030504030204" pitchFamily="34" charset="0"/>
              </a:rPr>
              <a:t>k) Hacer la corrección de los cómputos estatal, distrital y municipal cuando sean impugnados por error aritmético.</a:t>
            </a:r>
          </a:p>
          <a:p>
            <a:pPr marL="0" indent="0" algn="just">
              <a:buNone/>
            </a:pPr>
            <a:endParaRPr lang="es-MX" sz="2600" dirty="0">
              <a:latin typeface="Arial Rounded MT Bold" panose="020F0704030504030204" pitchFamily="34" charset="0"/>
            </a:endParaRPr>
          </a:p>
        </p:txBody>
      </p:sp>
    </p:spTree>
    <p:extLst>
      <p:ext uri="{BB962C8B-B14F-4D97-AF65-F5344CB8AC3E}">
        <p14:creationId xmlns:p14="http://schemas.microsoft.com/office/powerpoint/2010/main" val="3571584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a:bodyPr>
          <a:lstStyle/>
          <a:p>
            <a:r>
              <a:rPr lang="es-MX" b="1" cap="none" dirty="0">
                <a:latin typeface="Arial Rounded MT Bold" panose="020F0704030504030204" pitchFamily="34" charset="0"/>
              </a:rPr>
              <a:t>Juicio de inconformidad (Arts. 51-62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0" y="1853754"/>
            <a:ext cx="11490158" cy="4294383"/>
          </a:xfrm>
        </p:spPr>
        <p:txBody>
          <a:bodyPr>
            <a:normAutofit/>
          </a:bodyPr>
          <a:lstStyle/>
          <a:p>
            <a:pPr marL="0" indent="0" algn="just">
              <a:buNone/>
            </a:pPr>
            <a:r>
              <a:rPr lang="es-MX" sz="2600" dirty="0">
                <a:latin typeface="Arial Rounded MT Bold" panose="020F0704030504030204" pitchFamily="34" charset="0"/>
              </a:rPr>
              <a:t>Los juicios de inconformidad de la elección de la Gubernatura del Estado y regidurías deben quedar resuelto a más tardar el 15 de agosto del año de la elección.</a:t>
            </a:r>
          </a:p>
          <a:p>
            <a:pPr marL="0" indent="0" algn="just">
              <a:buNone/>
            </a:pPr>
            <a:r>
              <a:rPr lang="es-MX" sz="2600" dirty="0">
                <a:latin typeface="Arial Rounded MT Bold" panose="020F0704030504030204" pitchFamily="34" charset="0"/>
              </a:rPr>
              <a:t>Los juicios de inconformidad de la elección de diputaciones deben quedar resuelto a más tardar el 30 </a:t>
            </a:r>
            <a:r>
              <a:rPr lang="es-MX" sz="2600">
                <a:latin typeface="Arial Rounded MT Bold" panose="020F0704030504030204" pitchFamily="34" charset="0"/>
              </a:rPr>
              <a:t>de julio del </a:t>
            </a:r>
            <a:r>
              <a:rPr lang="es-MX" sz="2600" dirty="0">
                <a:latin typeface="Arial Rounded MT Bold" panose="020F0704030504030204" pitchFamily="34" charset="0"/>
              </a:rPr>
              <a:t>año de la elección.</a:t>
            </a:r>
          </a:p>
          <a:p>
            <a:pPr marL="0" indent="0" algn="just">
              <a:buNone/>
            </a:pPr>
            <a:endParaRPr lang="es-MX" sz="2600" dirty="0">
              <a:latin typeface="Arial Rounded MT Bold" panose="020F0704030504030204" pitchFamily="34" charset="0"/>
            </a:endParaRPr>
          </a:p>
          <a:p>
            <a:pPr marL="0" indent="0" algn="just">
              <a:buNone/>
            </a:pPr>
            <a:endParaRPr lang="es-MX" sz="2600" dirty="0">
              <a:latin typeface="Arial Rounded MT Bold" panose="020F0704030504030204" pitchFamily="34" charset="0"/>
            </a:endParaRPr>
          </a:p>
        </p:txBody>
      </p:sp>
    </p:spTree>
    <p:extLst>
      <p:ext uri="{BB962C8B-B14F-4D97-AF65-F5344CB8AC3E}">
        <p14:creationId xmlns:p14="http://schemas.microsoft.com/office/powerpoint/2010/main" val="2886796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a:bodyPr>
          <a:lstStyle/>
          <a:p>
            <a:r>
              <a:rPr lang="es-MX" b="1" cap="none" dirty="0">
                <a:latin typeface="Arial Rounded MT Bold" panose="020F0704030504030204" pitchFamily="34" charset="0"/>
              </a:rPr>
              <a:t>Juicio para dirimir los conflictos o diferencias laborales (Arts. 76-95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93133" y="1853754"/>
            <a:ext cx="11490158" cy="3446379"/>
          </a:xfrm>
        </p:spPr>
        <p:txBody>
          <a:bodyPr>
            <a:normAutofit fontScale="25000" lnSpcReduction="20000"/>
          </a:bodyPr>
          <a:lstStyle/>
          <a:p>
            <a:pPr marL="0" indent="0" algn="just">
              <a:buNone/>
            </a:pPr>
            <a:r>
              <a:rPr lang="es-MX" sz="8000" b="0" i="0" dirty="0">
                <a:solidFill>
                  <a:srgbClr val="000000"/>
                </a:solidFill>
                <a:effectLst/>
                <a:latin typeface="Arial Rounded MT Bold" panose="020F0704030504030204" pitchFamily="34" charset="0"/>
              </a:rPr>
              <a:t>Su objeto es garantizar los derechos laborales de los servidores públicos del Instituto Electoral y de Participación Ciudadano de Tabasco y del Tribunal Electoral de Tabasco.</a:t>
            </a:r>
          </a:p>
          <a:p>
            <a:pPr marL="0" indent="0" algn="just">
              <a:buNone/>
            </a:pPr>
            <a:endParaRPr lang="es-MX" sz="8000" dirty="0">
              <a:solidFill>
                <a:srgbClr val="000000"/>
              </a:solidFill>
              <a:latin typeface="Arial Rounded MT Bold" panose="020F0704030504030204" pitchFamily="34" charset="0"/>
            </a:endParaRPr>
          </a:p>
          <a:p>
            <a:pPr marL="0" indent="0" algn="just">
              <a:buNone/>
            </a:pPr>
            <a:r>
              <a:rPr lang="es-MX" sz="8000" b="0" i="0" dirty="0">
                <a:solidFill>
                  <a:srgbClr val="000000"/>
                </a:solidFill>
                <a:effectLst/>
                <a:latin typeface="Arial Rounded MT Bold" panose="020F0704030504030204" pitchFamily="34" charset="0"/>
              </a:rPr>
              <a:t>¿Cuándo procede?</a:t>
            </a:r>
            <a:br>
              <a:rPr lang="es-MX" sz="8000" b="0" i="0" dirty="0">
                <a:solidFill>
                  <a:srgbClr val="000000"/>
                </a:solidFill>
                <a:effectLst/>
                <a:latin typeface="Arial Rounded MT Bold" panose="020F0704030504030204" pitchFamily="34" charset="0"/>
              </a:rPr>
            </a:br>
            <a:r>
              <a:rPr lang="es-MX" sz="8000" b="0" i="0" dirty="0">
                <a:solidFill>
                  <a:srgbClr val="000000"/>
                </a:solidFill>
                <a:effectLst/>
                <a:latin typeface="Arial Rounded MT Bold" panose="020F0704030504030204" pitchFamily="34" charset="0"/>
              </a:rPr>
              <a:t>Cuando se presentan conflictos o diferencias laborales entre el IEPCT o TET y sus servidores. Es decir,</a:t>
            </a:r>
            <a:br>
              <a:rPr lang="es-MX" sz="8000" b="0" i="0" dirty="0">
                <a:solidFill>
                  <a:srgbClr val="000000"/>
                </a:solidFill>
                <a:effectLst/>
                <a:latin typeface="Arial Rounded MT Bold" panose="020F0704030504030204" pitchFamily="34" charset="0"/>
              </a:rPr>
            </a:br>
            <a:r>
              <a:rPr lang="es-MX" sz="8000" b="0" i="0" dirty="0">
                <a:solidFill>
                  <a:srgbClr val="000000"/>
                </a:solidFill>
                <a:effectLst/>
                <a:latin typeface="Arial Rounded MT Bold" panose="020F0704030504030204" pitchFamily="34" charset="0"/>
              </a:rPr>
              <a:t>controversias referentes a la interpretación y aplicación de las normas jurídicas vigentes o</a:t>
            </a:r>
            <a:br>
              <a:rPr lang="es-MX" sz="8000" b="0" i="0" dirty="0">
                <a:solidFill>
                  <a:srgbClr val="000000"/>
                </a:solidFill>
                <a:effectLst/>
                <a:latin typeface="Arial Rounded MT Bold" panose="020F0704030504030204" pitchFamily="34" charset="0"/>
              </a:rPr>
            </a:br>
            <a:r>
              <a:rPr lang="es-MX" sz="8000" b="0" i="0" dirty="0">
                <a:solidFill>
                  <a:srgbClr val="000000"/>
                </a:solidFill>
                <a:effectLst/>
                <a:latin typeface="Arial Rounded MT Bold" panose="020F0704030504030204" pitchFamily="34" charset="0"/>
              </a:rPr>
              <a:t>de los contratos de trabajo.</a:t>
            </a:r>
          </a:p>
          <a:p>
            <a:pPr marL="0" indent="0" algn="just">
              <a:buNone/>
            </a:pPr>
            <a:endParaRPr lang="es-MX" sz="8000" b="0" i="0" dirty="0">
              <a:solidFill>
                <a:srgbClr val="000000"/>
              </a:solidFill>
              <a:effectLst/>
              <a:latin typeface="Arial Rounded MT Bold" panose="020F0704030504030204" pitchFamily="34" charset="0"/>
            </a:endParaRPr>
          </a:p>
          <a:p>
            <a:pPr marL="0" indent="0" algn="just">
              <a:buNone/>
            </a:pPr>
            <a:r>
              <a:rPr lang="es-MX" sz="8000" b="0" i="0" dirty="0">
                <a:solidFill>
                  <a:srgbClr val="000000"/>
                </a:solidFill>
                <a:effectLst/>
                <a:latin typeface="Arial Rounded MT Bold" panose="020F0704030504030204" pitchFamily="34" charset="0"/>
              </a:rPr>
              <a:t>¿Quién es la autoridad competente para resolverlo?</a:t>
            </a:r>
          </a:p>
          <a:p>
            <a:pPr marL="0" indent="0">
              <a:buNone/>
            </a:pPr>
            <a:r>
              <a:rPr lang="es-MX" sz="8000" dirty="0">
                <a:solidFill>
                  <a:srgbClr val="000000"/>
                </a:solidFill>
                <a:latin typeface="Arial Rounded MT Bold" panose="020F0704030504030204" pitchFamily="34" charset="0"/>
              </a:rPr>
              <a:t>El Pleno del Tribunal Electoral con base en lo ordenado en el artículo 63 Bis de la Constitución Política Local</a:t>
            </a:r>
            <a:r>
              <a:rPr lang="es-MX" sz="2200" dirty="0">
                <a:solidFill>
                  <a:srgbClr val="000000"/>
                </a:solidFill>
                <a:latin typeface="Arial Rounded MT Bold" panose="020F0704030504030204" pitchFamily="34" charset="0"/>
              </a:rPr>
              <a:t>.</a:t>
            </a:r>
          </a:p>
          <a:p>
            <a:pPr marL="0" indent="0" algn="just">
              <a:buNone/>
            </a:pPr>
            <a:r>
              <a:rPr lang="es-MX" sz="2200" dirty="0">
                <a:latin typeface="Arial Rounded MT Bold" panose="020F0704030504030204" pitchFamily="34" charset="0"/>
              </a:rPr>
              <a:t> </a:t>
            </a:r>
            <a:br>
              <a:rPr lang="es-MX" sz="2200" dirty="0">
                <a:latin typeface="Arial Rounded MT Bold" panose="020F0704030504030204" pitchFamily="34" charset="0"/>
              </a:rPr>
            </a:br>
            <a:endParaRPr lang="es-MX" sz="2200" dirty="0">
              <a:latin typeface="Arial Rounded MT Bold" panose="020F0704030504030204" pitchFamily="34" charset="0"/>
            </a:endParaRPr>
          </a:p>
          <a:p>
            <a:pPr marL="0" indent="0" algn="just">
              <a:buNone/>
            </a:pPr>
            <a:endParaRPr lang="es-MX" sz="2600" dirty="0">
              <a:latin typeface="Arial Rounded MT Bold" panose="020F0704030504030204" pitchFamily="34" charset="0"/>
            </a:endParaRPr>
          </a:p>
          <a:p>
            <a:pPr marL="0" indent="0" algn="just">
              <a:buNone/>
            </a:pPr>
            <a:endParaRPr lang="es-MX" sz="2600" dirty="0">
              <a:latin typeface="Arial Rounded MT Bold" panose="020F0704030504030204" pitchFamily="34" charset="0"/>
            </a:endParaRPr>
          </a:p>
        </p:txBody>
      </p:sp>
    </p:spTree>
    <p:extLst>
      <p:ext uri="{BB962C8B-B14F-4D97-AF65-F5344CB8AC3E}">
        <p14:creationId xmlns:p14="http://schemas.microsoft.com/office/powerpoint/2010/main" val="2534240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a:bodyPr>
          <a:lstStyle/>
          <a:p>
            <a:r>
              <a:rPr lang="es-MX" b="1" cap="none" dirty="0">
                <a:latin typeface="Arial Rounded MT Bold" panose="020F0704030504030204" pitchFamily="34" charset="0"/>
              </a:rPr>
              <a:t>Juicio para dirimir los conflictos o diferencias laborales (Arts. 76-95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0" y="1853754"/>
            <a:ext cx="11490158" cy="4294383"/>
          </a:xfrm>
        </p:spPr>
        <p:txBody>
          <a:bodyPr>
            <a:normAutofit lnSpcReduction="10000"/>
          </a:bodyPr>
          <a:lstStyle/>
          <a:p>
            <a:pPr marL="0" indent="0">
              <a:buNone/>
            </a:pPr>
            <a:r>
              <a:rPr lang="es-MX" sz="2200" dirty="0">
                <a:latin typeface="Arial Rounded MT Bold" panose="020F0704030504030204" pitchFamily="34" charset="0"/>
              </a:rPr>
              <a:t>Para la sustanciación y resolución del JLI se utilizan de manera supletoria:</a:t>
            </a:r>
          </a:p>
          <a:p>
            <a:pPr marL="457200" indent="-457200">
              <a:buAutoNum type="alphaLcParenR"/>
            </a:pPr>
            <a:r>
              <a:rPr lang="es-MX" sz="2000" dirty="0"/>
              <a:t>La Ley de los Trabajadores al Servicio del Estado;</a:t>
            </a:r>
          </a:p>
          <a:p>
            <a:pPr marL="457200" indent="-457200">
              <a:buAutoNum type="alphaLcParenR"/>
            </a:pPr>
            <a:r>
              <a:rPr lang="es-MX" sz="2000" dirty="0"/>
              <a:t>La Ley Federal de los Trabajadores al Servicio del Estado; </a:t>
            </a:r>
          </a:p>
          <a:p>
            <a:pPr marL="457200" indent="-457200">
              <a:buAutoNum type="alphaLcParenR"/>
            </a:pPr>
            <a:r>
              <a:rPr lang="es-MX" sz="2000" dirty="0"/>
              <a:t>La Ley Federal del Trabajo; </a:t>
            </a:r>
          </a:p>
          <a:p>
            <a:pPr marL="457200" indent="-457200">
              <a:buAutoNum type="alphaLcParenR"/>
            </a:pPr>
            <a:r>
              <a:rPr lang="es-MX" sz="2000" dirty="0"/>
              <a:t>El Código Federal de Procedimientos Civiles; </a:t>
            </a:r>
          </a:p>
          <a:p>
            <a:pPr marL="457200" indent="-457200">
              <a:buAutoNum type="alphaLcParenR"/>
            </a:pPr>
            <a:r>
              <a:rPr lang="es-MX" sz="2000" dirty="0"/>
              <a:t>El Código de Procedimientos Civiles para el Estado de Tabasco </a:t>
            </a:r>
          </a:p>
          <a:p>
            <a:pPr marL="457200" indent="-457200">
              <a:buAutoNum type="alphaLcParenR"/>
            </a:pPr>
            <a:r>
              <a:rPr lang="es-MX" sz="2000" dirty="0"/>
              <a:t>Los Principios Generales de Derecho; y</a:t>
            </a:r>
          </a:p>
          <a:p>
            <a:pPr marL="457200" indent="-457200">
              <a:buAutoNum type="alphaLcParenR"/>
            </a:pPr>
            <a:r>
              <a:rPr lang="es-MX" sz="2000" dirty="0"/>
              <a:t>La equidad.</a:t>
            </a:r>
            <a:br>
              <a:rPr lang="es-MX" sz="2200" dirty="0">
                <a:latin typeface="Arial Rounded MT Bold" panose="020F0704030504030204" pitchFamily="34" charset="0"/>
              </a:rPr>
            </a:br>
            <a:endParaRPr lang="es-MX" sz="2200" dirty="0">
              <a:latin typeface="Arial Rounded MT Bold" panose="020F0704030504030204" pitchFamily="34" charset="0"/>
            </a:endParaRPr>
          </a:p>
          <a:p>
            <a:pPr marL="0" indent="0" algn="just">
              <a:buNone/>
            </a:pPr>
            <a:endParaRPr lang="es-MX" sz="2600" dirty="0">
              <a:latin typeface="Arial Rounded MT Bold" panose="020F0704030504030204" pitchFamily="34" charset="0"/>
            </a:endParaRPr>
          </a:p>
          <a:p>
            <a:pPr marL="0" indent="0" algn="just">
              <a:buNone/>
            </a:pPr>
            <a:endParaRPr lang="es-MX" sz="2600" dirty="0">
              <a:latin typeface="Arial Rounded MT Bold" panose="020F0704030504030204" pitchFamily="34" charset="0"/>
            </a:endParaRPr>
          </a:p>
        </p:txBody>
      </p:sp>
    </p:spTree>
    <p:extLst>
      <p:ext uri="{BB962C8B-B14F-4D97-AF65-F5344CB8AC3E}">
        <p14:creationId xmlns:p14="http://schemas.microsoft.com/office/powerpoint/2010/main" val="359578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a:bodyPr>
          <a:lstStyle/>
          <a:p>
            <a:r>
              <a:rPr lang="es-MX" b="1" cap="none" dirty="0">
                <a:latin typeface="Arial Rounded MT Bold" panose="020F0704030504030204" pitchFamily="34" charset="0"/>
              </a:rPr>
              <a:t>Juicio para dirimir los conflictos o diferencias laborales (Arts. 76-95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0" y="1853754"/>
            <a:ext cx="11490158" cy="4294383"/>
          </a:xfrm>
        </p:spPr>
        <p:txBody>
          <a:bodyPr>
            <a:normAutofit/>
          </a:bodyPr>
          <a:lstStyle/>
          <a:p>
            <a:pPr marL="0" indent="0">
              <a:buNone/>
            </a:pPr>
            <a:r>
              <a:rPr lang="es-MX" sz="2000" dirty="0"/>
              <a:t>¿Quiénes son las partes?</a:t>
            </a:r>
          </a:p>
          <a:p>
            <a:pPr marL="457200" indent="-457200">
              <a:buAutoNum type="alphaLcParenR"/>
            </a:pPr>
            <a:r>
              <a:rPr lang="es-MX" sz="2000" dirty="0"/>
              <a:t>El actor que será el trabajador afectado por el acto o resolución impugnada, quien podrá actuar personalmente o por conducto de representante autorizado; y </a:t>
            </a:r>
          </a:p>
          <a:p>
            <a:pPr marL="457200" indent="-457200">
              <a:buAutoNum type="alphaLcParenR"/>
            </a:pPr>
            <a:r>
              <a:rPr lang="es-MX" sz="2000" dirty="0"/>
              <a:t>El Tribunal Electoral o el Instituto Estatal, por conducto de su Presidente, apoderados designados mediante instrumento notarial o mediante simple oficio en el que se le asigne tal carácter según corresponda.</a:t>
            </a:r>
            <a:endParaRPr lang="es-MX" sz="2600" dirty="0">
              <a:latin typeface="Arial Rounded MT Bold" panose="020F0704030504030204" pitchFamily="34" charset="0"/>
            </a:endParaRPr>
          </a:p>
          <a:p>
            <a:pPr marL="0" indent="0" algn="just">
              <a:buNone/>
            </a:pPr>
            <a:endParaRPr lang="es-MX" sz="2600" dirty="0">
              <a:latin typeface="Arial Rounded MT Bold" panose="020F0704030504030204" pitchFamily="34" charset="0"/>
            </a:endParaRPr>
          </a:p>
        </p:txBody>
      </p:sp>
    </p:spTree>
    <p:extLst>
      <p:ext uri="{BB962C8B-B14F-4D97-AF65-F5344CB8AC3E}">
        <p14:creationId xmlns:p14="http://schemas.microsoft.com/office/powerpoint/2010/main" val="3658789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a:bodyPr>
          <a:lstStyle/>
          <a:p>
            <a:r>
              <a:rPr lang="es-MX" b="1" cap="none" dirty="0">
                <a:latin typeface="Arial Rounded MT Bold" panose="020F0704030504030204" pitchFamily="34" charset="0"/>
              </a:rPr>
              <a:t>Juicio para dirimir los conflictos o diferencias laborales (Arts. 76-95 LMIMET)</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0" y="1853754"/>
            <a:ext cx="11490158" cy="4294383"/>
          </a:xfrm>
        </p:spPr>
        <p:txBody>
          <a:bodyPr>
            <a:normAutofit/>
          </a:bodyPr>
          <a:lstStyle/>
          <a:p>
            <a:pPr marL="0" indent="0" algn="just">
              <a:buNone/>
            </a:pPr>
            <a:r>
              <a:rPr lang="es-MX" sz="2600" dirty="0">
                <a:latin typeface="Arial Rounded MT Bold" panose="020F0704030504030204" pitchFamily="34" charset="0"/>
              </a:rPr>
              <a:t>SUSTANCIACIÓN </a:t>
            </a:r>
          </a:p>
        </p:txBody>
      </p:sp>
      <p:sp>
        <p:nvSpPr>
          <p:cNvPr id="4" name="Elipse 3">
            <a:extLst>
              <a:ext uri="{FF2B5EF4-FFF2-40B4-BE49-F238E27FC236}">
                <a16:creationId xmlns:a16="http://schemas.microsoft.com/office/drawing/2014/main" id="{429E8C32-2A3E-4E78-AB92-E7AA2F0A2395}"/>
              </a:ext>
            </a:extLst>
          </p:cNvPr>
          <p:cNvSpPr/>
          <p:nvPr/>
        </p:nvSpPr>
        <p:spPr>
          <a:xfrm>
            <a:off x="3708846" y="2191789"/>
            <a:ext cx="3564022" cy="5852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a:t>DEMANDA 15 DÍAS SIGUIENTES</a:t>
            </a:r>
          </a:p>
        </p:txBody>
      </p:sp>
      <p:sp>
        <p:nvSpPr>
          <p:cNvPr id="5" name="Elipse 4">
            <a:extLst>
              <a:ext uri="{FF2B5EF4-FFF2-40B4-BE49-F238E27FC236}">
                <a16:creationId xmlns:a16="http://schemas.microsoft.com/office/drawing/2014/main" id="{6C0FCBF5-D288-4A29-82CC-9BA435C2F84E}"/>
              </a:ext>
            </a:extLst>
          </p:cNvPr>
          <p:cNvSpPr/>
          <p:nvPr/>
        </p:nvSpPr>
        <p:spPr>
          <a:xfrm>
            <a:off x="781821" y="2657459"/>
            <a:ext cx="3107262" cy="7122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a:t>REQUISITOS DEMANDA ART. 80 LMIME</a:t>
            </a:r>
          </a:p>
        </p:txBody>
      </p:sp>
      <p:cxnSp>
        <p:nvCxnSpPr>
          <p:cNvPr id="7" name="Conector recto 6">
            <a:extLst>
              <a:ext uri="{FF2B5EF4-FFF2-40B4-BE49-F238E27FC236}">
                <a16:creationId xmlns:a16="http://schemas.microsoft.com/office/drawing/2014/main" id="{96CAACBE-8F9F-46E8-AB9A-A1C707D652BC}"/>
              </a:ext>
            </a:extLst>
          </p:cNvPr>
          <p:cNvCxnSpPr>
            <a:cxnSpLocks/>
          </p:cNvCxnSpPr>
          <p:nvPr/>
        </p:nvCxnSpPr>
        <p:spPr>
          <a:xfrm>
            <a:off x="4809067" y="2777067"/>
            <a:ext cx="0" cy="236529"/>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Conector recto de flecha 11">
            <a:extLst>
              <a:ext uri="{FF2B5EF4-FFF2-40B4-BE49-F238E27FC236}">
                <a16:creationId xmlns:a16="http://schemas.microsoft.com/office/drawing/2014/main" id="{B9F05AF6-2ED0-497F-9E76-B1849D4F65A5}"/>
              </a:ext>
            </a:extLst>
          </p:cNvPr>
          <p:cNvCxnSpPr/>
          <p:nvPr/>
        </p:nvCxnSpPr>
        <p:spPr>
          <a:xfrm flipH="1">
            <a:off x="3987802" y="3013596"/>
            <a:ext cx="82126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Conector recto de flecha 13">
            <a:extLst>
              <a:ext uri="{FF2B5EF4-FFF2-40B4-BE49-F238E27FC236}">
                <a16:creationId xmlns:a16="http://schemas.microsoft.com/office/drawing/2014/main" id="{3690F494-7476-47B3-A408-DA9F575FDD76}"/>
              </a:ext>
            </a:extLst>
          </p:cNvPr>
          <p:cNvCxnSpPr>
            <a:stCxn id="4" idx="4"/>
          </p:cNvCxnSpPr>
          <p:nvPr/>
        </p:nvCxnSpPr>
        <p:spPr>
          <a:xfrm>
            <a:off x="5490857" y="2777067"/>
            <a:ext cx="0" cy="592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Elipse 14">
            <a:extLst>
              <a:ext uri="{FF2B5EF4-FFF2-40B4-BE49-F238E27FC236}">
                <a16:creationId xmlns:a16="http://schemas.microsoft.com/office/drawing/2014/main" id="{CED4AD8B-EB21-4CA9-83A6-3298AB27A344}"/>
              </a:ext>
            </a:extLst>
          </p:cNvPr>
          <p:cNvSpPr/>
          <p:nvPr/>
        </p:nvSpPr>
        <p:spPr>
          <a:xfrm>
            <a:off x="6966733" y="2700018"/>
            <a:ext cx="3047550" cy="5418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a:t>COMISIÓN SUSTANCIADORA</a:t>
            </a:r>
          </a:p>
        </p:txBody>
      </p:sp>
      <p:cxnSp>
        <p:nvCxnSpPr>
          <p:cNvPr id="18" name="Conector recto 17">
            <a:extLst>
              <a:ext uri="{FF2B5EF4-FFF2-40B4-BE49-F238E27FC236}">
                <a16:creationId xmlns:a16="http://schemas.microsoft.com/office/drawing/2014/main" id="{2451F5F5-92C2-4768-82E4-49B1B2A39A96}"/>
              </a:ext>
            </a:extLst>
          </p:cNvPr>
          <p:cNvCxnSpPr/>
          <p:nvPr/>
        </p:nvCxnSpPr>
        <p:spPr>
          <a:xfrm>
            <a:off x="6172647" y="2777067"/>
            <a:ext cx="0" cy="236529"/>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Conector recto de flecha 19">
            <a:extLst>
              <a:ext uri="{FF2B5EF4-FFF2-40B4-BE49-F238E27FC236}">
                <a16:creationId xmlns:a16="http://schemas.microsoft.com/office/drawing/2014/main" id="{827DEAC1-CE2F-4625-8435-44137B643770}"/>
              </a:ext>
            </a:extLst>
          </p:cNvPr>
          <p:cNvCxnSpPr>
            <a:cxnSpLocks/>
          </p:cNvCxnSpPr>
          <p:nvPr/>
        </p:nvCxnSpPr>
        <p:spPr>
          <a:xfrm>
            <a:off x="6172647" y="3013596"/>
            <a:ext cx="7450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ángulo: esquinas redondeadas 22">
            <a:extLst>
              <a:ext uri="{FF2B5EF4-FFF2-40B4-BE49-F238E27FC236}">
                <a16:creationId xmlns:a16="http://schemas.microsoft.com/office/drawing/2014/main" id="{2FBFB6E0-0803-4936-86B9-48A2DC14A33B}"/>
              </a:ext>
            </a:extLst>
          </p:cNvPr>
          <p:cNvSpPr/>
          <p:nvPr/>
        </p:nvSpPr>
        <p:spPr>
          <a:xfrm>
            <a:off x="4267425" y="3429003"/>
            <a:ext cx="2446864" cy="3972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a:t>PREVENCIÓN 48 HRS</a:t>
            </a:r>
          </a:p>
        </p:txBody>
      </p:sp>
      <p:sp>
        <p:nvSpPr>
          <p:cNvPr id="24" name="Rectángulo: esquinas redondeadas 23">
            <a:extLst>
              <a:ext uri="{FF2B5EF4-FFF2-40B4-BE49-F238E27FC236}">
                <a16:creationId xmlns:a16="http://schemas.microsoft.com/office/drawing/2014/main" id="{BB51D4AB-7CF8-4C7F-9211-D3D857D01542}"/>
              </a:ext>
            </a:extLst>
          </p:cNvPr>
          <p:cNvSpPr/>
          <p:nvPr/>
        </p:nvSpPr>
        <p:spPr>
          <a:xfrm>
            <a:off x="4165712" y="3955011"/>
            <a:ext cx="2650289" cy="720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a:t>AUDIENCIA CONCILIACIÓN 8 DÍAS SIGUIENTES</a:t>
            </a:r>
          </a:p>
        </p:txBody>
      </p:sp>
      <p:sp>
        <p:nvSpPr>
          <p:cNvPr id="25" name="Flecha: a la derecha 24">
            <a:extLst>
              <a:ext uri="{FF2B5EF4-FFF2-40B4-BE49-F238E27FC236}">
                <a16:creationId xmlns:a16="http://schemas.microsoft.com/office/drawing/2014/main" id="{ABC48931-CA30-4DAE-987E-3A0E38A7DB4E}"/>
              </a:ext>
            </a:extLst>
          </p:cNvPr>
          <p:cNvSpPr/>
          <p:nvPr/>
        </p:nvSpPr>
        <p:spPr>
          <a:xfrm>
            <a:off x="6858000" y="4318000"/>
            <a:ext cx="626533"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Rectángulo: esquinas redondeadas 25">
            <a:extLst>
              <a:ext uri="{FF2B5EF4-FFF2-40B4-BE49-F238E27FC236}">
                <a16:creationId xmlns:a16="http://schemas.microsoft.com/office/drawing/2014/main" id="{88F50E11-110B-4056-808C-FDFBA01FA7F9}"/>
              </a:ext>
            </a:extLst>
          </p:cNvPr>
          <p:cNvSpPr/>
          <p:nvPr/>
        </p:nvSpPr>
        <p:spPr>
          <a:xfrm>
            <a:off x="7595381" y="4048610"/>
            <a:ext cx="2446864" cy="5844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a:t>AVENIENCIA DE LAS PARTES</a:t>
            </a:r>
          </a:p>
        </p:txBody>
      </p:sp>
      <p:sp>
        <p:nvSpPr>
          <p:cNvPr id="27" name="Rectángulo: esquinas redondeadas 26">
            <a:extLst>
              <a:ext uri="{FF2B5EF4-FFF2-40B4-BE49-F238E27FC236}">
                <a16:creationId xmlns:a16="http://schemas.microsoft.com/office/drawing/2014/main" id="{CBC05DAE-6A57-4AA5-B54D-6877BEABB1FE}"/>
              </a:ext>
            </a:extLst>
          </p:cNvPr>
          <p:cNvSpPr/>
          <p:nvPr/>
        </p:nvSpPr>
        <p:spPr>
          <a:xfrm>
            <a:off x="824610" y="3900614"/>
            <a:ext cx="2650289" cy="829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a:t>EMPLAZAMIENTO</a:t>
            </a:r>
          </a:p>
          <a:p>
            <a:pPr algn="ctr"/>
            <a:r>
              <a:rPr lang="es-MX" sz="1500" dirty="0"/>
              <a:t>TRASLADO</a:t>
            </a:r>
          </a:p>
          <a:p>
            <a:pPr algn="ctr"/>
            <a:r>
              <a:rPr lang="es-MX" sz="1500" dirty="0"/>
              <a:t>CONTESTACION </a:t>
            </a:r>
            <a:r>
              <a:rPr lang="es-MX" sz="800" dirty="0"/>
              <a:t>10 DÍAS </a:t>
            </a:r>
          </a:p>
        </p:txBody>
      </p:sp>
      <p:sp>
        <p:nvSpPr>
          <p:cNvPr id="28" name="Rectángulo: esquinas redondeadas 27">
            <a:extLst>
              <a:ext uri="{FF2B5EF4-FFF2-40B4-BE49-F238E27FC236}">
                <a16:creationId xmlns:a16="http://schemas.microsoft.com/office/drawing/2014/main" id="{15ECC970-B608-47AF-84C3-EAF051BE8E1C}"/>
              </a:ext>
            </a:extLst>
          </p:cNvPr>
          <p:cNvSpPr/>
          <p:nvPr/>
        </p:nvSpPr>
        <p:spPr>
          <a:xfrm>
            <a:off x="824610" y="4949849"/>
            <a:ext cx="2650289" cy="829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a:t>AUDIENCIA DE ADMISION Y DESAHOGO DE PRUEBAS Y ALEGATOS</a:t>
            </a:r>
          </a:p>
        </p:txBody>
      </p:sp>
      <p:sp>
        <p:nvSpPr>
          <p:cNvPr id="29" name="Flecha: hacia la izquierda 28">
            <a:extLst>
              <a:ext uri="{FF2B5EF4-FFF2-40B4-BE49-F238E27FC236}">
                <a16:creationId xmlns:a16="http://schemas.microsoft.com/office/drawing/2014/main" id="{FB01D711-41B1-40C4-A53B-F1C3EF18EC88}"/>
              </a:ext>
            </a:extLst>
          </p:cNvPr>
          <p:cNvSpPr/>
          <p:nvPr/>
        </p:nvSpPr>
        <p:spPr>
          <a:xfrm>
            <a:off x="3606800" y="4315158"/>
            <a:ext cx="516913"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esquinas redondeadas 29">
            <a:extLst>
              <a:ext uri="{FF2B5EF4-FFF2-40B4-BE49-F238E27FC236}">
                <a16:creationId xmlns:a16="http://schemas.microsoft.com/office/drawing/2014/main" id="{297AD473-2DF7-4744-BFAD-878E58962BD3}"/>
              </a:ext>
            </a:extLst>
          </p:cNvPr>
          <p:cNvSpPr/>
          <p:nvPr/>
        </p:nvSpPr>
        <p:spPr>
          <a:xfrm>
            <a:off x="926322" y="5965962"/>
            <a:ext cx="2446864" cy="5844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a:t>PROYECTO DE RESOLUCION</a:t>
            </a:r>
          </a:p>
        </p:txBody>
      </p:sp>
    </p:spTree>
    <p:extLst>
      <p:ext uri="{BB962C8B-B14F-4D97-AF65-F5344CB8AC3E}">
        <p14:creationId xmlns:p14="http://schemas.microsoft.com/office/powerpoint/2010/main" val="523576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a:bodyPr>
          <a:lstStyle/>
          <a:p>
            <a:pPr algn="ctr"/>
            <a:r>
              <a:rPr lang="es-MX" b="1" cap="none" dirty="0">
                <a:latin typeface="Arial Rounded MT Bold" panose="020F0704030504030204" pitchFamily="34" charset="0"/>
              </a:rPr>
              <a:t>Juicio electoral (Acuerdo General 04/2016)</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0" y="1853754"/>
            <a:ext cx="11490158" cy="4294383"/>
          </a:xfrm>
        </p:spPr>
        <p:txBody>
          <a:bodyPr>
            <a:normAutofit/>
          </a:bodyPr>
          <a:lstStyle/>
          <a:p>
            <a:pPr marL="0" indent="0" algn="just">
              <a:buNone/>
            </a:pPr>
            <a:r>
              <a:rPr lang="es-MX" sz="2100" b="0" i="0" dirty="0">
                <a:solidFill>
                  <a:srgbClr val="000000"/>
                </a:solidFill>
                <a:effectLst/>
                <a:latin typeface="Lucida Sans Unicode" panose="020B0602030504020204" pitchFamily="34" charset="0"/>
                <a:cs typeface="Lucida Sans Unicode" panose="020B0602030504020204" pitchFamily="34" charset="0"/>
              </a:rPr>
              <a:t>Es un medio de impugnación que procede para la tramitación y resolución de asuntos</a:t>
            </a:r>
            <a:br>
              <a:rPr lang="es-MX" sz="2100" b="0" i="0" dirty="0">
                <a:solidFill>
                  <a:srgbClr val="000000"/>
                </a:solidFill>
                <a:effectLst/>
                <a:latin typeface="Lucida Sans Unicode" panose="020B0602030504020204" pitchFamily="34" charset="0"/>
                <a:cs typeface="Lucida Sans Unicode" panose="020B0602030504020204" pitchFamily="34" charset="0"/>
              </a:rPr>
            </a:br>
            <a:r>
              <a:rPr lang="es-MX" sz="2100" b="0" i="0" dirty="0">
                <a:solidFill>
                  <a:srgbClr val="000000"/>
                </a:solidFill>
                <a:effectLst/>
                <a:latin typeface="Lucida Sans Unicode" panose="020B0602030504020204" pitchFamily="34" charset="0"/>
                <a:cs typeface="Lucida Sans Unicode" panose="020B0602030504020204" pitchFamily="34" charset="0"/>
              </a:rPr>
              <a:t>carentes de una vía específica prevista por la LMIMET. </a:t>
            </a:r>
          </a:p>
          <a:p>
            <a:pPr marL="0" indent="0" algn="just">
              <a:buNone/>
            </a:pPr>
            <a:r>
              <a:rPr lang="es-MX" sz="2100" b="0" i="0" dirty="0">
                <a:solidFill>
                  <a:srgbClr val="000000"/>
                </a:solidFill>
                <a:effectLst/>
                <a:latin typeface="Lucida Sans Unicode" panose="020B0602030504020204" pitchFamily="34" charset="0"/>
                <a:cs typeface="Lucida Sans Unicode" panose="020B0602030504020204" pitchFamily="34" charset="0"/>
              </a:rPr>
              <a:t>Es importante señalar que el Juicio Electoral procede solamente en caso de que se presente una controversia o un litigio, y fue creado por el Pleno del TET a través del Acuerdo General 04/2016.</a:t>
            </a:r>
          </a:p>
          <a:p>
            <a:pPr marL="0" indent="0" algn="just">
              <a:buNone/>
            </a:pPr>
            <a:endParaRPr lang="es-MX" sz="2600" dirty="0">
              <a:latin typeface="Arial Rounded MT Bold" panose="020F0704030504030204" pitchFamily="34" charset="0"/>
            </a:endParaRPr>
          </a:p>
          <a:p>
            <a:pPr marL="0" indent="0" algn="just">
              <a:buNone/>
            </a:pPr>
            <a:endParaRPr lang="es-MX" sz="2600" dirty="0">
              <a:latin typeface="Arial Rounded MT Bold" panose="020F0704030504030204" pitchFamily="34" charset="0"/>
            </a:endParaRPr>
          </a:p>
        </p:txBody>
      </p:sp>
      <p:pic>
        <p:nvPicPr>
          <p:cNvPr id="4" name="Imagen 3">
            <a:extLst>
              <a:ext uri="{FF2B5EF4-FFF2-40B4-BE49-F238E27FC236}">
                <a16:creationId xmlns:a16="http://schemas.microsoft.com/office/drawing/2014/main" id="{D571DE40-C356-48BD-9040-C9BC2E75359B}"/>
              </a:ext>
            </a:extLst>
          </p:cNvPr>
          <p:cNvPicPr/>
          <p:nvPr/>
        </p:nvPicPr>
        <p:blipFill rotWithShape="1">
          <a:blip r:embed="rId2"/>
          <a:srcRect l="16298" t="18787" r="15987" b="15003"/>
          <a:stretch/>
        </p:blipFill>
        <p:spPr bwMode="auto">
          <a:xfrm>
            <a:off x="4174066" y="3733800"/>
            <a:ext cx="4326467" cy="21048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1497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2D21D-88D4-DE28-F5C1-4676965333AE}"/>
              </a:ext>
            </a:extLst>
          </p:cNvPr>
          <p:cNvSpPr>
            <a:spLocks noGrp="1"/>
          </p:cNvSpPr>
          <p:nvPr>
            <p:ph type="title"/>
          </p:nvPr>
        </p:nvSpPr>
        <p:spPr/>
        <p:txBody>
          <a:bodyPr>
            <a:normAutofit/>
          </a:bodyPr>
          <a:lstStyle/>
          <a:p>
            <a:pPr algn="ctr"/>
            <a:r>
              <a:rPr lang="es-MX" b="1" cap="none" dirty="0">
                <a:latin typeface="Arial Rounded MT Bold" panose="020F0704030504030204" pitchFamily="34" charset="0"/>
              </a:rPr>
              <a:t>Juicio electoral (Acuerdo General 04/2016)</a:t>
            </a:r>
            <a:endParaRPr lang="es-MX" dirty="0"/>
          </a:p>
        </p:txBody>
      </p:sp>
      <p:sp>
        <p:nvSpPr>
          <p:cNvPr id="3" name="Marcador de contenido 2">
            <a:extLst>
              <a:ext uri="{FF2B5EF4-FFF2-40B4-BE49-F238E27FC236}">
                <a16:creationId xmlns:a16="http://schemas.microsoft.com/office/drawing/2014/main" id="{A9A82CFE-023E-A2D3-E70A-42B227DAE4F7}"/>
              </a:ext>
            </a:extLst>
          </p:cNvPr>
          <p:cNvSpPr>
            <a:spLocks noGrp="1"/>
          </p:cNvSpPr>
          <p:nvPr>
            <p:ph idx="1"/>
          </p:nvPr>
        </p:nvSpPr>
        <p:spPr>
          <a:xfrm>
            <a:off x="0" y="1853754"/>
            <a:ext cx="11490158" cy="4294383"/>
          </a:xfrm>
        </p:spPr>
        <p:txBody>
          <a:bodyPr>
            <a:normAutofit fontScale="92500" lnSpcReduction="20000"/>
          </a:bodyPr>
          <a:lstStyle/>
          <a:p>
            <a:pPr marL="0" indent="0" algn="just">
              <a:buNone/>
            </a:pPr>
            <a:r>
              <a:rPr lang="es-MX" sz="2200" b="1" i="0" dirty="0">
                <a:solidFill>
                  <a:srgbClr val="000000"/>
                </a:solidFill>
                <a:effectLst/>
                <a:latin typeface="Lucida Sans Unicode" panose="020B0602030504020204" pitchFamily="34" charset="0"/>
                <a:cs typeface="Lucida Sans Unicode" panose="020B0602030504020204" pitchFamily="34" charset="0"/>
              </a:rPr>
              <a:t>¿Cuándo procede?</a:t>
            </a:r>
          </a:p>
          <a:p>
            <a:pPr marL="0" indent="0" algn="just">
              <a:buNone/>
            </a:pPr>
            <a:r>
              <a:rPr lang="es-MX" sz="2200" b="0" i="0" dirty="0">
                <a:solidFill>
                  <a:srgbClr val="000000"/>
                </a:solidFill>
                <a:effectLst/>
                <a:latin typeface="Lucida Sans Unicode" panose="020B0602030504020204" pitchFamily="34" charset="0"/>
                <a:cs typeface="Lucida Sans Unicode" panose="020B0602030504020204" pitchFamily="34" charset="0"/>
              </a:rPr>
              <a:t>El juicio electoral puede ser procedente en diversos casos, siempre y cuando se trate de una controversia que no se inserte en uno de los supuestos previstos para la procedencia de los medios de impugnación establecidos en la legislación.</a:t>
            </a:r>
          </a:p>
          <a:p>
            <a:pPr marL="0" indent="0" algn="just">
              <a:buNone/>
            </a:pPr>
            <a:r>
              <a:rPr lang="es-MX" sz="2400" b="1" i="0" dirty="0">
                <a:solidFill>
                  <a:srgbClr val="000000"/>
                </a:solidFill>
                <a:effectLst/>
                <a:latin typeface="Lucida Sans Unicode" panose="020B0602030504020204" pitchFamily="34" charset="0"/>
                <a:cs typeface="Lucida Sans Unicode" panose="020B0602030504020204" pitchFamily="34" charset="0"/>
              </a:rPr>
              <a:t>¿Qué autoridad es competente para resolverlo?</a:t>
            </a:r>
            <a:br>
              <a:rPr lang="es-MX" sz="2400" b="1" i="0" dirty="0">
                <a:solidFill>
                  <a:srgbClr val="000000"/>
                </a:solidFill>
                <a:effectLst/>
                <a:latin typeface="Lucida Sans Unicode" panose="020B0602030504020204" pitchFamily="34" charset="0"/>
                <a:cs typeface="Lucida Sans Unicode" panose="020B0602030504020204" pitchFamily="34" charset="0"/>
              </a:rPr>
            </a:br>
            <a:r>
              <a:rPr lang="es-MX" sz="2400" i="0" dirty="0">
                <a:solidFill>
                  <a:srgbClr val="000000"/>
                </a:solidFill>
                <a:effectLst/>
                <a:latin typeface="Lucida Sans Unicode" panose="020B0602030504020204" pitchFamily="34" charset="0"/>
                <a:cs typeface="Lucida Sans Unicode" panose="020B0602030504020204" pitchFamily="34" charset="0"/>
              </a:rPr>
              <a:t>El Pleno del Tribunal Electoral de Tabasco </a:t>
            </a:r>
            <a:r>
              <a:rPr lang="es-MX" sz="2400" b="0" i="0" dirty="0">
                <a:solidFill>
                  <a:srgbClr val="000000"/>
                </a:solidFill>
                <a:effectLst/>
                <a:latin typeface="Lucida Sans Unicode" panose="020B0602030504020204" pitchFamily="34" charset="0"/>
                <a:cs typeface="Lucida Sans Unicode" panose="020B0602030504020204" pitchFamily="34" charset="0"/>
              </a:rPr>
              <a:t>conforme a su ámbito de competencia y las reglas generales establecidas en la Ley de Medios de Impugnación en Materia Electoral local.</a:t>
            </a:r>
            <a:r>
              <a:rPr lang="es-MX" sz="2400" dirty="0">
                <a:latin typeface="Lucida Sans Unicode" panose="020B0602030504020204" pitchFamily="34" charset="0"/>
                <a:cs typeface="Lucida Sans Unicode" panose="020B0602030504020204" pitchFamily="34" charset="0"/>
              </a:rPr>
              <a:t> </a:t>
            </a:r>
            <a:br>
              <a:rPr lang="es-MX" sz="2400" dirty="0"/>
            </a:br>
            <a:endParaRPr lang="es-MX" sz="2400" dirty="0"/>
          </a:p>
          <a:p>
            <a:pPr marL="0" indent="0" algn="just">
              <a:buNone/>
            </a:pPr>
            <a:r>
              <a:rPr lang="es-MX" sz="2400" dirty="0"/>
              <a:t> </a:t>
            </a:r>
            <a:br>
              <a:rPr lang="es-MX" sz="2400" dirty="0"/>
            </a:br>
            <a:endParaRPr lang="es-MX" sz="2600" dirty="0">
              <a:latin typeface="Arial Rounded MT Bold" panose="020F0704030504030204" pitchFamily="34" charset="0"/>
            </a:endParaRPr>
          </a:p>
        </p:txBody>
      </p:sp>
    </p:spTree>
    <p:extLst>
      <p:ext uri="{BB962C8B-B14F-4D97-AF65-F5344CB8AC3E}">
        <p14:creationId xmlns:p14="http://schemas.microsoft.com/office/powerpoint/2010/main" val="1935837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AFE43-14B4-407C-AF08-C0E4C080B18D}"/>
              </a:ext>
            </a:extLst>
          </p:cNvPr>
          <p:cNvSpPr>
            <a:spLocks noGrp="1"/>
          </p:cNvSpPr>
          <p:nvPr>
            <p:ph type="title"/>
          </p:nvPr>
        </p:nvSpPr>
        <p:spPr>
          <a:xfrm>
            <a:off x="1166191" y="804519"/>
            <a:ext cx="9888663" cy="1049235"/>
          </a:xfrm>
        </p:spPr>
        <p:txBody>
          <a:bodyPr>
            <a:normAutofit/>
          </a:bodyPr>
          <a:lstStyle/>
          <a:p>
            <a:r>
              <a:rPr lang="es-MX" b="1" cap="none" dirty="0">
                <a:latin typeface="Arial Rounded MT Bold" panose="020F0704030504030204" pitchFamily="34" charset="0"/>
                <a:cs typeface="Lucida Sans Unicode" panose="020B0602030504020204" pitchFamily="34" charset="0"/>
              </a:rPr>
              <a:t>Clasificación de los medios de impugnación </a:t>
            </a:r>
            <a:endParaRPr lang="es-MX" cap="none" dirty="0">
              <a:latin typeface="Arial Rounded MT Bold" panose="020F0704030504030204" pitchFamily="34" charset="0"/>
            </a:endParaRPr>
          </a:p>
        </p:txBody>
      </p:sp>
      <p:sp>
        <p:nvSpPr>
          <p:cNvPr id="3" name="Marcador de contenido 2">
            <a:extLst>
              <a:ext uri="{FF2B5EF4-FFF2-40B4-BE49-F238E27FC236}">
                <a16:creationId xmlns:a16="http://schemas.microsoft.com/office/drawing/2014/main" id="{C0B6BD78-159B-4CDD-AD59-516669BEBAB1}"/>
              </a:ext>
            </a:extLst>
          </p:cNvPr>
          <p:cNvSpPr>
            <a:spLocks noGrp="1"/>
          </p:cNvSpPr>
          <p:nvPr>
            <p:ph idx="1"/>
          </p:nvPr>
        </p:nvSpPr>
        <p:spPr>
          <a:xfrm>
            <a:off x="596348" y="2015732"/>
            <a:ext cx="11489635" cy="3450613"/>
          </a:xfrm>
        </p:spPr>
        <p:txBody>
          <a:bodyPr>
            <a:noAutofit/>
          </a:bodyPr>
          <a:lstStyle/>
          <a:p>
            <a:pPr marL="457200" indent="-457200" algn="just">
              <a:buFont typeface="+mj-lt"/>
              <a:buAutoNum type="arabicPeriod"/>
            </a:pPr>
            <a:r>
              <a:rPr lang="es-MX" sz="2200" b="1" dirty="0">
                <a:latin typeface="Arial Rounded MT Bold" panose="020F0704030504030204" pitchFamily="34" charset="0"/>
                <a:cs typeface="Lucida Sans Unicode" panose="020B0602030504020204" pitchFamily="34" charset="0"/>
              </a:rPr>
              <a:t>Remedios procesales: </a:t>
            </a:r>
            <a:r>
              <a:rPr lang="es-MX" sz="2200" dirty="0">
                <a:latin typeface="Arial Rounded MT Bold" panose="020F0704030504030204" pitchFamily="34" charset="0"/>
                <a:cs typeface="Lucida Sans Unicode" panose="020B0602030504020204" pitchFamily="34" charset="0"/>
              </a:rPr>
              <a:t>pretenden la corrección de los actos y resoluciones judiciales ante el mismo juez que las ha dictado (aclaración de sentencias y la revocación)</a:t>
            </a:r>
          </a:p>
          <a:p>
            <a:pPr marL="457200" indent="-457200" algn="just">
              <a:buFont typeface="+mj-lt"/>
              <a:buAutoNum type="arabicPeriod"/>
            </a:pPr>
            <a:r>
              <a:rPr lang="es-MX" sz="2200" b="1" dirty="0">
                <a:latin typeface="Arial Rounded MT Bold" panose="020F0704030504030204" pitchFamily="34" charset="0"/>
                <a:cs typeface="Lucida Sans Unicode" panose="020B0602030504020204" pitchFamily="34" charset="0"/>
              </a:rPr>
              <a:t>Recursos: </a:t>
            </a:r>
            <a:r>
              <a:rPr lang="es-MX" sz="2200" dirty="0">
                <a:latin typeface="Arial Rounded MT Bold" panose="020F0704030504030204" pitchFamily="34" charset="0"/>
                <a:cs typeface="Lucida Sans Unicode" panose="020B0602030504020204" pitchFamily="34" charset="0"/>
              </a:rPr>
              <a:t>Son los instrumentos que se pueden interponer dentro del mismo procedimiento pero ante un órgano judicial superior, por violaciones cometidas en el procedimiento como en la resolución respectiva.</a:t>
            </a:r>
          </a:p>
          <a:p>
            <a:pPr marL="457200" indent="-457200" algn="just">
              <a:buFont typeface="+mj-lt"/>
              <a:buAutoNum type="arabicPeriod"/>
            </a:pPr>
            <a:r>
              <a:rPr lang="es-MX" sz="2200" b="1" dirty="0">
                <a:latin typeface="Arial Rounded MT Bold" panose="020F0704030504030204" pitchFamily="34" charset="0"/>
                <a:cs typeface="Lucida Sans Unicode" panose="020B0602030504020204" pitchFamily="34" charset="0"/>
              </a:rPr>
              <a:t>Procesos impugnativos: </a:t>
            </a:r>
            <a:r>
              <a:rPr lang="es-MX" sz="2200" dirty="0">
                <a:latin typeface="Arial Rounded MT Bold" panose="020F0704030504030204" pitchFamily="34" charset="0"/>
                <a:cs typeface="Lucida Sans Unicode" panose="020B0602030504020204" pitchFamily="34" charset="0"/>
              </a:rPr>
              <a:t>Son aquéllos donde se combaten actos o resoluciones de autoridad a través de un proceso autónomo, en el cual se inicia una relación jurídico procesal diversa.</a:t>
            </a:r>
            <a:endParaRPr lang="es-MX" sz="2200" b="1" dirty="0">
              <a:latin typeface="Arial Rounded MT Bold" panose="020F0704030504030204" pitchFamily="34" charset="0"/>
              <a:cs typeface="Lucida Sans Unicode" panose="020B0602030504020204" pitchFamily="34" charset="0"/>
            </a:endParaRPr>
          </a:p>
        </p:txBody>
      </p:sp>
      <p:pic>
        <p:nvPicPr>
          <p:cNvPr id="4" name="Imagen 3">
            <a:extLst>
              <a:ext uri="{FF2B5EF4-FFF2-40B4-BE49-F238E27FC236}">
                <a16:creationId xmlns:a16="http://schemas.microsoft.com/office/drawing/2014/main" id="{01D8389A-0626-47DE-9C86-08A979A9123F}"/>
              </a:ext>
            </a:extLst>
          </p:cNvPr>
          <p:cNvPicPr/>
          <p:nvPr/>
        </p:nvPicPr>
        <p:blipFill rotWithShape="1">
          <a:blip r:embed="rId2"/>
          <a:srcRect t="31067" r="56400" b="13689"/>
          <a:stretch/>
        </p:blipFill>
        <p:spPr bwMode="auto">
          <a:xfrm>
            <a:off x="10177669" y="0"/>
            <a:ext cx="2014331" cy="10492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0452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3861C-A714-4F23-8E62-B9A91E1222CD}"/>
              </a:ext>
            </a:extLst>
          </p:cNvPr>
          <p:cNvSpPr>
            <a:spLocks noGrp="1"/>
          </p:cNvSpPr>
          <p:nvPr>
            <p:ph type="title"/>
          </p:nvPr>
        </p:nvSpPr>
        <p:spPr/>
        <p:txBody>
          <a:bodyPr/>
          <a:lstStyle/>
          <a:p>
            <a:pPr algn="ctr"/>
            <a:r>
              <a:rPr lang="es-MX" b="1" cap="none" dirty="0">
                <a:latin typeface="Arial Rounded MT Bold" panose="020F0704030504030204" pitchFamily="34" charset="0"/>
              </a:rPr>
              <a:t>Juicio electoral (Acuerdo General 04/2016)</a:t>
            </a:r>
            <a:endParaRPr lang="es-MX" dirty="0"/>
          </a:p>
        </p:txBody>
      </p:sp>
      <p:sp>
        <p:nvSpPr>
          <p:cNvPr id="3" name="Marcador de contenido 2">
            <a:extLst>
              <a:ext uri="{FF2B5EF4-FFF2-40B4-BE49-F238E27FC236}">
                <a16:creationId xmlns:a16="http://schemas.microsoft.com/office/drawing/2014/main" id="{925E7A0D-72E7-429D-9448-2A421F699682}"/>
              </a:ext>
            </a:extLst>
          </p:cNvPr>
          <p:cNvSpPr>
            <a:spLocks noGrp="1"/>
          </p:cNvSpPr>
          <p:nvPr>
            <p:ph idx="1"/>
          </p:nvPr>
        </p:nvSpPr>
        <p:spPr/>
        <p:txBody>
          <a:bodyPr>
            <a:normAutofit fontScale="92500" lnSpcReduction="10000"/>
          </a:bodyPr>
          <a:lstStyle/>
          <a:p>
            <a:pPr marL="0" indent="0" algn="just">
              <a:buNone/>
            </a:pPr>
            <a:r>
              <a:rPr lang="es-MX" sz="1900" b="1" i="1" dirty="0">
                <a:solidFill>
                  <a:srgbClr val="000000"/>
                </a:solidFill>
                <a:effectLst/>
                <a:latin typeface="Arial" panose="020B0604020202020204" pitchFamily="34" charset="0"/>
                <a:ea typeface="Calibri" panose="020F0502020204030204" pitchFamily="34" charset="0"/>
              </a:rPr>
              <a:t>IV</a:t>
            </a:r>
            <a:r>
              <a:rPr lang="es-MX" sz="1900" i="1" dirty="0">
                <a:solidFill>
                  <a:srgbClr val="000000"/>
                </a:solidFill>
                <a:effectLst/>
                <a:latin typeface="Arial" panose="020B0604020202020204" pitchFamily="34" charset="0"/>
                <a:ea typeface="Calibri" panose="020F0502020204030204" pitchFamily="34" charset="0"/>
              </a:rPr>
              <a:t>. […] debido a la evolución de las controversias que se suscitan en el ámbito electoral, dado el dinamismo propio de la materia y garantizar el acceso a la tutela judicial efectiva, para no dejar en estado de indefensión a los ciudadanos, partidos políticos y gobernados en general, cuando un acto o resolución en materia electoral no admita ser controvertido a través de un medio de impugnación previsto en la Ley de Medios de Impugnación en Materia Electoral del Estado de Tabasco, es necesario que este órgano jurisdiccional cuente con un instrumento que lo faculte para formar un expediente identificado como </a:t>
            </a:r>
            <a:r>
              <a:rPr lang="es-MX" sz="1900" b="1" i="1" dirty="0">
                <a:solidFill>
                  <a:srgbClr val="000000"/>
                </a:solidFill>
                <a:effectLst/>
                <a:latin typeface="Arial" panose="020B0604020202020204" pitchFamily="34" charset="0"/>
                <a:ea typeface="Calibri" panose="020F0502020204030204" pitchFamily="34" charset="0"/>
              </a:rPr>
              <a:t>“Juicio Electoral”</a:t>
            </a:r>
            <a:r>
              <a:rPr lang="es-MX" sz="1900" i="1" dirty="0">
                <a:solidFill>
                  <a:srgbClr val="000000"/>
                </a:solidFill>
                <a:effectLst/>
                <a:latin typeface="Arial" panose="020B0604020202020204" pitchFamily="34" charset="0"/>
                <a:ea typeface="Calibri" panose="020F0502020204030204" pitchFamily="34" charset="0"/>
              </a:rPr>
              <a:t>, para la sustanciación y resolución de asuntos carentes de una vía específica, y así conocer el planteamiento respectivo, el cual debe tramitarse en términos de las reglas generales previstas para los medios de impugnación establecidas en la ley adjetiva electoral del Estado, estableciéndose el uso de las siglas y significado siguientes:</a:t>
            </a:r>
          </a:p>
          <a:p>
            <a:pPr marL="0" indent="0">
              <a:buNone/>
            </a:pPr>
            <a:endParaRPr lang="es-MX" dirty="0"/>
          </a:p>
        </p:txBody>
      </p:sp>
    </p:spTree>
    <p:extLst>
      <p:ext uri="{BB962C8B-B14F-4D97-AF65-F5344CB8AC3E}">
        <p14:creationId xmlns:p14="http://schemas.microsoft.com/office/powerpoint/2010/main" val="2090889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B2275-7EAE-4345-B0FD-E0C5FE5BAACA}"/>
              </a:ext>
            </a:extLst>
          </p:cNvPr>
          <p:cNvSpPr>
            <a:spLocks noGrp="1"/>
          </p:cNvSpPr>
          <p:nvPr>
            <p:ph type="title"/>
          </p:nvPr>
        </p:nvSpPr>
        <p:spPr/>
        <p:txBody>
          <a:bodyPr/>
          <a:lstStyle/>
          <a:p>
            <a:r>
              <a:rPr lang="es-MX" b="1" cap="none" dirty="0">
                <a:latin typeface="Arial Rounded MT Bold" panose="020F0704030504030204" pitchFamily="34" charset="0"/>
              </a:rPr>
              <a:t>Juicio electoral (Acuerdo General 04/2016)</a:t>
            </a:r>
            <a:endParaRPr lang="es-MX" dirty="0"/>
          </a:p>
        </p:txBody>
      </p:sp>
      <p:sp>
        <p:nvSpPr>
          <p:cNvPr id="3" name="Marcador de contenido 2">
            <a:extLst>
              <a:ext uri="{FF2B5EF4-FFF2-40B4-BE49-F238E27FC236}">
                <a16:creationId xmlns:a16="http://schemas.microsoft.com/office/drawing/2014/main" id="{C8F1A1E3-4BEC-4ED3-B7F1-D1F9D1D6C1F5}"/>
              </a:ext>
            </a:extLst>
          </p:cNvPr>
          <p:cNvSpPr>
            <a:spLocks noGrp="1"/>
          </p:cNvSpPr>
          <p:nvPr>
            <p:ph idx="1"/>
          </p:nvPr>
        </p:nvSpPr>
        <p:spPr>
          <a:xfrm>
            <a:off x="651933" y="2015732"/>
            <a:ext cx="10402921" cy="3450613"/>
          </a:xfrm>
        </p:spPr>
        <p:txBody>
          <a:bodyPr/>
          <a:lstStyle/>
          <a:p>
            <a:pPr marL="0" indent="0">
              <a:buNone/>
            </a:pPr>
            <a:r>
              <a:rPr lang="es-MX" sz="2200" b="1" i="0" dirty="0">
                <a:solidFill>
                  <a:srgbClr val="000000"/>
                </a:solidFill>
                <a:effectLst/>
                <a:latin typeface="Lucida Sans Unicode" panose="020B0602030504020204" pitchFamily="34" charset="0"/>
                <a:cs typeface="Lucida Sans Unicode" panose="020B0602030504020204" pitchFamily="34" charset="0"/>
              </a:rPr>
              <a:t>Ejemplo:</a:t>
            </a:r>
          </a:p>
          <a:p>
            <a:pPr marL="0" indent="0" algn="just">
              <a:buNone/>
            </a:pPr>
            <a:r>
              <a:rPr lang="es-MX" sz="2200" dirty="0">
                <a:solidFill>
                  <a:srgbClr val="000000"/>
                </a:solidFill>
                <a:latin typeface="Lucida Sans Unicode" panose="020B0602030504020204" pitchFamily="34" charset="0"/>
                <a:cs typeface="Lucida Sans Unicode" panose="020B0602030504020204" pitchFamily="34" charset="0"/>
              </a:rPr>
              <a:t>El apoderado legal de un partido político controvirtió la declaración de una ciudadana quien se declaró diputada independiente, por parte del Congreso del Estado; así como la omisión de darle vista a su instituto político para que realizara la sustitución de su diputado propietario por el suplente.</a:t>
            </a:r>
            <a:br>
              <a:rPr lang="es-MX" dirty="0"/>
            </a:br>
            <a:endParaRPr lang="es-MX" dirty="0"/>
          </a:p>
        </p:txBody>
      </p:sp>
    </p:spTree>
    <p:extLst>
      <p:ext uri="{BB962C8B-B14F-4D97-AF65-F5344CB8AC3E}">
        <p14:creationId xmlns:p14="http://schemas.microsoft.com/office/powerpoint/2010/main" val="4204457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A0AE26-B0ED-4491-9C51-315C343956D7}"/>
              </a:ext>
            </a:extLst>
          </p:cNvPr>
          <p:cNvSpPr>
            <a:spLocks noGrp="1"/>
          </p:cNvSpPr>
          <p:nvPr>
            <p:ph idx="1"/>
          </p:nvPr>
        </p:nvSpPr>
        <p:spPr/>
        <p:txBody>
          <a:bodyPr>
            <a:normAutofit/>
          </a:bodyPr>
          <a:lstStyle/>
          <a:p>
            <a:pPr marL="0" indent="0" algn="ctr">
              <a:buNone/>
            </a:pPr>
            <a:r>
              <a:rPr lang="es-MX" sz="6000" dirty="0"/>
              <a:t>MUCHAS GRACIAS!!!</a:t>
            </a:r>
          </a:p>
        </p:txBody>
      </p:sp>
    </p:spTree>
    <p:extLst>
      <p:ext uri="{BB962C8B-B14F-4D97-AF65-F5344CB8AC3E}">
        <p14:creationId xmlns:p14="http://schemas.microsoft.com/office/powerpoint/2010/main" val="4244063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AEDC4D-4051-40AF-92C0-81A281455C5A}"/>
              </a:ext>
            </a:extLst>
          </p:cNvPr>
          <p:cNvSpPr>
            <a:spLocks noGrp="1"/>
          </p:cNvSpPr>
          <p:nvPr>
            <p:ph type="title"/>
          </p:nvPr>
        </p:nvSpPr>
        <p:spPr>
          <a:xfrm>
            <a:off x="1451578" y="459963"/>
            <a:ext cx="9603275" cy="1049235"/>
          </a:xfrm>
        </p:spPr>
        <p:txBody>
          <a:bodyPr/>
          <a:lstStyle/>
          <a:p>
            <a:pPr algn="just"/>
            <a:r>
              <a:rPr lang="es-MX" b="1" cap="none" dirty="0">
                <a:latin typeface="Arial Rounded MT Bold" panose="020F0704030504030204" pitchFamily="34" charset="0"/>
                <a:cs typeface="Lucida Sans Unicode" panose="020B0602030504020204" pitchFamily="34" charset="0"/>
              </a:rPr>
              <a:t>Objeto de los medios de impugnación en materia electoral</a:t>
            </a:r>
            <a:endParaRPr lang="es-MX" dirty="0">
              <a:latin typeface="Arial Rounded MT Bold" panose="020F0704030504030204" pitchFamily="34" charset="0"/>
            </a:endParaRPr>
          </a:p>
        </p:txBody>
      </p:sp>
      <p:sp>
        <p:nvSpPr>
          <p:cNvPr id="3" name="Marcador de contenido 2">
            <a:extLst>
              <a:ext uri="{FF2B5EF4-FFF2-40B4-BE49-F238E27FC236}">
                <a16:creationId xmlns:a16="http://schemas.microsoft.com/office/drawing/2014/main" id="{FF8D7D99-49D7-492F-B17E-8D78D7389F7C}"/>
              </a:ext>
            </a:extLst>
          </p:cNvPr>
          <p:cNvSpPr>
            <a:spLocks noGrp="1"/>
          </p:cNvSpPr>
          <p:nvPr>
            <p:ph idx="1"/>
          </p:nvPr>
        </p:nvSpPr>
        <p:spPr>
          <a:xfrm>
            <a:off x="1451579" y="2015732"/>
            <a:ext cx="10263343" cy="3450613"/>
          </a:xfrm>
        </p:spPr>
        <p:txBody>
          <a:bodyPr/>
          <a:lstStyle/>
          <a:p>
            <a:pPr marL="457200" indent="-457200" algn="just">
              <a:buFont typeface="+mj-lt"/>
              <a:buAutoNum type="arabicPeriod"/>
            </a:pPr>
            <a:r>
              <a:rPr lang="es-MX" sz="2300" dirty="0">
                <a:latin typeface="Arial Rounded MT Bold" panose="020F0704030504030204" pitchFamily="34" charset="0"/>
                <a:cs typeface="Lucida Sans Unicode" panose="020B0602030504020204" pitchFamily="34" charset="0"/>
              </a:rPr>
              <a:t>Garantizar la sujeción de los actos y resoluciones de las autoridades</a:t>
            </a:r>
          </a:p>
          <a:p>
            <a:pPr marL="457200" indent="-457200" algn="just">
              <a:buFont typeface="+mj-lt"/>
              <a:buAutoNum type="arabicPeriod"/>
            </a:pPr>
            <a:r>
              <a:rPr lang="es-MX" sz="2300" dirty="0">
                <a:latin typeface="Arial Rounded MT Bold" panose="020F0704030504030204" pitchFamily="34" charset="0"/>
                <a:cs typeface="Lucida Sans Unicode" panose="020B0602030504020204" pitchFamily="34" charset="0"/>
              </a:rPr>
              <a:t>La definitividad de las distintas etapas de los procesos electorales y</a:t>
            </a:r>
          </a:p>
          <a:p>
            <a:pPr marL="457200" indent="-457200" algn="just">
              <a:buFont typeface="+mj-lt"/>
              <a:buAutoNum type="arabicPeriod"/>
            </a:pPr>
            <a:r>
              <a:rPr lang="es-MX" sz="2300" dirty="0">
                <a:latin typeface="Arial Rounded MT Bold" panose="020F0704030504030204" pitchFamily="34" charset="0"/>
                <a:cs typeface="Lucida Sans Unicode" panose="020B0602030504020204" pitchFamily="34" charset="0"/>
              </a:rPr>
              <a:t>Garantizar la protección de los derechos político de la ciudadanía de votar, ser votado y de asociación</a:t>
            </a:r>
            <a:r>
              <a:rPr lang="es-MX" dirty="0">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2052410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0966BD-C242-4018-B133-95CB00F753F7}"/>
              </a:ext>
            </a:extLst>
          </p:cNvPr>
          <p:cNvSpPr>
            <a:spLocks noGrp="1"/>
          </p:cNvSpPr>
          <p:nvPr>
            <p:ph type="title"/>
          </p:nvPr>
        </p:nvSpPr>
        <p:spPr>
          <a:xfrm>
            <a:off x="742123" y="804519"/>
            <a:ext cx="11198086" cy="1049235"/>
          </a:xfrm>
        </p:spPr>
        <p:txBody>
          <a:bodyPr/>
          <a:lstStyle/>
          <a:p>
            <a:pPr algn="just"/>
            <a:r>
              <a:rPr lang="es-MX" b="1" cap="none" dirty="0">
                <a:latin typeface="Arial Rounded MT Bold" panose="020F0704030504030204" pitchFamily="34" charset="0"/>
                <a:cs typeface="Lucida Sans Unicode" panose="020B0602030504020204" pitchFamily="34" charset="0"/>
              </a:rPr>
              <a:t>Marco Constitucional y legal de los medios de impugnación en materia electoral</a:t>
            </a:r>
            <a:endParaRPr lang="es-MX" dirty="0">
              <a:latin typeface="Arial Rounded MT Bold" panose="020F0704030504030204" pitchFamily="34" charset="0"/>
            </a:endParaRPr>
          </a:p>
        </p:txBody>
      </p:sp>
      <p:sp>
        <p:nvSpPr>
          <p:cNvPr id="3" name="Marcador de contenido 2">
            <a:extLst>
              <a:ext uri="{FF2B5EF4-FFF2-40B4-BE49-F238E27FC236}">
                <a16:creationId xmlns:a16="http://schemas.microsoft.com/office/drawing/2014/main" id="{434E9B5D-EDFC-4007-9D40-D7709E0B9430}"/>
              </a:ext>
            </a:extLst>
          </p:cNvPr>
          <p:cNvSpPr>
            <a:spLocks noGrp="1"/>
          </p:cNvSpPr>
          <p:nvPr>
            <p:ph idx="1"/>
          </p:nvPr>
        </p:nvSpPr>
        <p:spPr>
          <a:xfrm>
            <a:off x="556591" y="2015732"/>
            <a:ext cx="11635409" cy="3450613"/>
          </a:xfrm>
        </p:spPr>
        <p:txBody>
          <a:bodyPr>
            <a:normAutofit fontScale="32500" lnSpcReduction="20000"/>
          </a:bodyPr>
          <a:lstStyle/>
          <a:p>
            <a:pPr algn="just"/>
            <a:r>
              <a:rPr lang="es-MX" sz="6200" dirty="0">
                <a:latin typeface="Arial Rounded MT Bold" panose="020F0704030504030204" pitchFamily="34" charset="0"/>
              </a:rPr>
              <a:t>Constitución Política de los Estados Unidos Mexicanos (Arts. 41, 99)</a:t>
            </a:r>
          </a:p>
          <a:p>
            <a:pPr algn="just"/>
            <a:r>
              <a:rPr lang="es-MX" sz="6200" dirty="0">
                <a:latin typeface="Arial Rounded MT Bold" panose="020F0704030504030204" pitchFamily="34" charset="0"/>
              </a:rPr>
              <a:t>Ley General del Sistema de Medios de Impugnación en Materia Electoral</a:t>
            </a:r>
          </a:p>
          <a:p>
            <a:pPr algn="just"/>
            <a:r>
              <a:rPr lang="es-MX" sz="6200" dirty="0">
                <a:latin typeface="Arial Rounded MT Bold" panose="020F0704030504030204" pitchFamily="34" charset="0"/>
              </a:rPr>
              <a:t>Ley General de Partidos Políticos</a:t>
            </a:r>
          </a:p>
          <a:p>
            <a:pPr algn="just"/>
            <a:r>
              <a:rPr lang="es-MX" sz="6200" dirty="0">
                <a:latin typeface="Arial Rounded MT Bold" panose="020F0704030504030204" pitchFamily="34" charset="0"/>
              </a:rPr>
              <a:t>Constitución Política del Estado Libre y Soberano de Tabasco (art. 9, apartado D, 63 Bis)</a:t>
            </a:r>
          </a:p>
          <a:p>
            <a:pPr algn="just"/>
            <a:r>
              <a:rPr lang="es-MX" sz="6200" dirty="0">
                <a:latin typeface="Arial Rounded MT Bold" panose="020F0704030504030204" pitchFamily="34" charset="0"/>
              </a:rPr>
              <a:t>Ley de Medios de Impugnación en Materia Electoral del Estado de Tabasco</a:t>
            </a:r>
          </a:p>
          <a:p>
            <a:pPr algn="just"/>
            <a:r>
              <a:rPr lang="es-MX" sz="6200" dirty="0">
                <a:latin typeface="Arial Rounded MT Bold" panose="020F0704030504030204" pitchFamily="34" charset="0"/>
              </a:rPr>
              <a:t>Ley Electoral y de Partidos Políticos del Estado de Tabasco</a:t>
            </a:r>
          </a:p>
          <a:p>
            <a:pPr algn="just"/>
            <a:r>
              <a:rPr lang="es-MX" sz="6200" dirty="0">
                <a:latin typeface="Arial Rounded MT Bold" panose="020F0704030504030204" pitchFamily="34" charset="0"/>
              </a:rPr>
              <a:t>Ley Orgánica del Tribunal Electoral del Estado de Tabasco</a:t>
            </a:r>
          </a:p>
          <a:p>
            <a:pPr algn="just"/>
            <a:r>
              <a:rPr lang="es-MX" sz="6200" dirty="0">
                <a:latin typeface="Arial Rounded MT Bold" panose="020F0704030504030204" pitchFamily="34" charset="0"/>
              </a:rPr>
              <a:t>Reglamento Interior y Estatuto Profesional del Tribunal Electoral de Tabasco.</a:t>
            </a:r>
          </a:p>
          <a:p>
            <a:endParaRPr lang="es-MX" dirty="0"/>
          </a:p>
        </p:txBody>
      </p:sp>
      <p:pic>
        <p:nvPicPr>
          <p:cNvPr id="4" name="Imagen 3">
            <a:extLst>
              <a:ext uri="{FF2B5EF4-FFF2-40B4-BE49-F238E27FC236}">
                <a16:creationId xmlns:a16="http://schemas.microsoft.com/office/drawing/2014/main" id="{2694CF31-4A43-4F32-96CC-EF8799664D33}"/>
              </a:ext>
            </a:extLst>
          </p:cNvPr>
          <p:cNvPicPr/>
          <p:nvPr/>
        </p:nvPicPr>
        <p:blipFill rotWithShape="1">
          <a:blip r:embed="rId2"/>
          <a:srcRect l="28800" t="23997" r="29629" b="33228"/>
          <a:stretch/>
        </p:blipFill>
        <p:spPr bwMode="auto">
          <a:xfrm>
            <a:off x="9948495" y="2015732"/>
            <a:ext cx="1991714" cy="10821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8674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ABA47-0C50-9D54-FC6F-9D95AEB6AE65}"/>
              </a:ext>
            </a:extLst>
          </p:cNvPr>
          <p:cNvSpPr>
            <a:spLocks noGrp="1"/>
          </p:cNvSpPr>
          <p:nvPr>
            <p:ph type="title"/>
          </p:nvPr>
        </p:nvSpPr>
        <p:spPr>
          <a:xfrm>
            <a:off x="1294362" y="274432"/>
            <a:ext cx="9603275" cy="1049235"/>
          </a:xfrm>
        </p:spPr>
        <p:txBody>
          <a:bodyPr>
            <a:normAutofit/>
          </a:bodyPr>
          <a:lstStyle/>
          <a:p>
            <a:pPr algn="just"/>
            <a:r>
              <a:rPr lang="es-MX" b="1" cap="none" dirty="0">
                <a:latin typeface="Arial Rounded MT Bold" panose="020F0704030504030204" pitchFamily="34" charset="0"/>
                <a:cs typeface="Lucida Sans Unicode" panose="020B0602030504020204" pitchFamily="34" charset="0"/>
              </a:rPr>
              <a:t>Características especiales de los medios de impugnación en materia electoral</a:t>
            </a:r>
            <a:endParaRPr lang="es-MX" dirty="0">
              <a:latin typeface="Arial Rounded MT Bold" panose="020F0704030504030204" pitchFamily="34" charset="0"/>
            </a:endParaRPr>
          </a:p>
        </p:txBody>
      </p:sp>
      <p:sp>
        <p:nvSpPr>
          <p:cNvPr id="3" name="Marcador de contenido 2">
            <a:extLst>
              <a:ext uri="{FF2B5EF4-FFF2-40B4-BE49-F238E27FC236}">
                <a16:creationId xmlns:a16="http://schemas.microsoft.com/office/drawing/2014/main" id="{BC7E7217-417A-252C-D6C8-20F2E422E14E}"/>
              </a:ext>
            </a:extLst>
          </p:cNvPr>
          <p:cNvSpPr>
            <a:spLocks noGrp="1"/>
          </p:cNvSpPr>
          <p:nvPr>
            <p:ph idx="1"/>
          </p:nvPr>
        </p:nvSpPr>
        <p:spPr>
          <a:xfrm>
            <a:off x="0" y="1705346"/>
            <a:ext cx="12192000" cy="4068417"/>
          </a:xfrm>
        </p:spPr>
        <p:txBody>
          <a:bodyPr>
            <a:noAutofit/>
          </a:bodyPr>
          <a:lstStyle/>
          <a:p>
            <a:pPr marL="0" indent="0">
              <a:buNone/>
            </a:pPr>
            <a:r>
              <a:rPr lang="es-MX" b="0" i="0" dirty="0">
                <a:solidFill>
                  <a:srgbClr val="000000"/>
                </a:solidFill>
                <a:effectLst/>
                <a:latin typeface="Arial Rounded MT Bold" panose="020F0704030504030204" pitchFamily="34" charset="0"/>
                <a:cs typeface="Lucida Sans Unicode" panose="020B0602030504020204" pitchFamily="34" charset="0"/>
              </a:rPr>
              <a:t>El sistema de medios de impugnación en materia electoral cuenta con principios procesales que lo distinguen de otras materias. Los más importantes son los siguientes:</a:t>
            </a:r>
            <a:r>
              <a:rPr lang="es-MX" dirty="0">
                <a:latin typeface="Arial Rounded MT Bold" panose="020F0704030504030204" pitchFamily="34" charset="0"/>
                <a:cs typeface="Lucida Sans Unicode" panose="020B0602030504020204" pitchFamily="34" charset="0"/>
              </a:rPr>
              <a:t> </a:t>
            </a:r>
            <a:br>
              <a:rPr lang="es-MX" dirty="0">
                <a:latin typeface="Arial Rounded MT Bold" panose="020F0704030504030204" pitchFamily="34" charset="0"/>
                <a:cs typeface="Lucida Sans Unicode" panose="020B0602030504020204" pitchFamily="34" charset="0"/>
              </a:rPr>
            </a:br>
            <a:endParaRPr lang="es-MX" dirty="0">
              <a:latin typeface="Arial Rounded MT Bold" panose="020F0704030504030204" pitchFamily="34" charset="0"/>
              <a:cs typeface="Lucida Sans Unicode" panose="020B0602030504020204" pitchFamily="34" charset="0"/>
            </a:endParaRPr>
          </a:p>
          <a:p>
            <a:pPr marL="457200" indent="-457200">
              <a:buFont typeface="+mj-lt"/>
              <a:buAutoNum type="arabicPeriod"/>
            </a:pPr>
            <a:r>
              <a:rPr lang="es-MX" dirty="0">
                <a:latin typeface="Arial Rounded MT Bold" panose="020F0704030504030204" pitchFamily="34" charset="0"/>
                <a:cs typeface="Lucida Sans Unicode" panose="020B0602030504020204" pitchFamily="34" charset="0"/>
              </a:rPr>
              <a:t>Definitividad</a:t>
            </a:r>
          </a:p>
          <a:p>
            <a:pPr marL="457200" indent="-457200">
              <a:buFont typeface="+mj-lt"/>
              <a:buAutoNum type="arabicPeriod"/>
            </a:pPr>
            <a:r>
              <a:rPr lang="es-MX" dirty="0">
                <a:latin typeface="Arial Rounded MT Bold" panose="020F0704030504030204" pitchFamily="34" charset="0"/>
                <a:cs typeface="Lucida Sans Unicode" panose="020B0602030504020204" pitchFamily="34" charset="0"/>
              </a:rPr>
              <a:t>Ausencia de efectos suspensivos</a:t>
            </a:r>
          </a:p>
          <a:p>
            <a:pPr marL="457200" indent="-457200">
              <a:buFont typeface="+mj-lt"/>
              <a:buAutoNum type="arabicPeriod"/>
            </a:pPr>
            <a:r>
              <a:rPr lang="es-MX" dirty="0">
                <a:latin typeface="Arial Rounded MT Bold" panose="020F0704030504030204" pitchFamily="34" charset="0"/>
                <a:cs typeface="Lucida Sans Unicode" panose="020B0602030504020204" pitchFamily="34" charset="0"/>
              </a:rPr>
              <a:t>Plenitud de jurisdicción</a:t>
            </a:r>
          </a:p>
          <a:p>
            <a:pPr marL="457200" indent="-457200">
              <a:buFont typeface="+mj-lt"/>
              <a:buAutoNum type="arabicPeriod"/>
            </a:pPr>
            <a:r>
              <a:rPr lang="es-MX" dirty="0">
                <a:latin typeface="Arial Rounded MT Bold" panose="020F0704030504030204" pitchFamily="34" charset="0"/>
                <a:cs typeface="Lucida Sans Unicode" panose="020B0602030504020204" pitchFamily="34" charset="0"/>
              </a:rPr>
              <a:t>Irregularidades provocadas por la parte promovente</a:t>
            </a:r>
          </a:p>
          <a:p>
            <a:pPr marL="457200" indent="-457200">
              <a:buFont typeface="+mj-lt"/>
              <a:buAutoNum type="arabicPeriod"/>
            </a:pPr>
            <a:r>
              <a:rPr lang="es-MX" b="0" i="0" dirty="0">
                <a:solidFill>
                  <a:srgbClr val="422A2B"/>
                </a:solidFill>
                <a:effectLst/>
                <a:latin typeface="Arial Rounded MT Bold" panose="020F0704030504030204" pitchFamily="34" charset="0"/>
                <a:cs typeface="Lucida Sans Unicode" panose="020B0602030504020204" pitchFamily="34" charset="0"/>
              </a:rPr>
              <a:t>Control constitucional y de convencionalidad</a:t>
            </a:r>
          </a:p>
          <a:p>
            <a:pPr marL="457200" indent="-457200">
              <a:buFont typeface="+mj-lt"/>
              <a:buAutoNum type="arabicPeriod"/>
            </a:pPr>
            <a:r>
              <a:rPr lang="es-MX" dirty="0">
                <a:latin typeface="Arial Rounded MT Bold" panose="020F0704030504030204" pitchFamily="34" charset="0"/>
                <a:cs typeface="Lucida Sans Unicode" panose="020B0602030504020204" pitchFamily="34" charset="0"/>
              </a:rPr>
              <a:t>Conservación de la decisión de libertad política y el derecho a la autoorganización de los partidos políticos</a:t>
            </a:r>
            <a:br>
              <a:rPr lang="es-MX" dirty="0">
                <a:latin typeface="Arial Rounded MT Bold" panose="020F0704030504030204" pitchFamily="34" charset="0"/>
              </a:rPr>
            </a:br>
            <a:endParaRPr lang="es-MX" dirty="0">
              <a:latin typeface="Arial Rounded MT Bold" panose="020F0704030504030204" pitchFamily="34" charset="0"/>
              <a:cs typeface="Lucida Sans Unicode" panose="020B0602030504020204" pitchFamily="34" charset="0"/>
            </a:endParaRPr>
          </a:p>
        </p:txBody>
      </p:sp>
    </p:spTree>
    <p:extLst>
      <p:ext uri="{BB962C8B-B14F-4D97-AF65-F5344CB8AC3E}">
        <p14:creationId xmlns:p14="http://schemas.microsoft.com/office/powerpoint/2010/main" val="891724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786F1F-B24F-0D09-2970-D7478224597C}"/>
              </a:ext>
            </a:extLst>
          </p:cNvPr>
          <p:cNvSpPr>
            <a:spLocks noGrp="1"/>
          </p:cNvSpPr>
          <p:nvPr>
            <p:ph type="title"/>
          </p:nvPr>
        </p:nvSpPr>
        <p:spPr>
          <a:xfrm>
            <a:off x="1470825" y="130751"/>
            <a:ext cx="9603275" cy="1049235"/>
          </a:xfrm>
        </p:spPr>
        <p:txBody>
          <a:bodyPr>
            <a:normAutofit/>
          </a:bodyPr>
          <a:lstStyle/>
          <a:p>
            <a:pPr algn="just"/>
            <a:r>
              <a:rPr lang="es-MX" b="1" cap="none" dirty="0">
                <a:latin typeface="Arial Rounded MT Bold" panose="020F0704030504030204" pitchFamily="34" charset="0"/>
                <a:cs typeface="Lucida Sans Unicode" panose="020B0602030504020204" pitchFamily="34" charset="0"/>
              </a:rPr>
              <a:t>Reglas comunes aplicables a los medios de impugnación en materia electoral</a:t>
            </a:r>
            <a:endParaRPr lang="es-MX" dirty="0">
              <a:latin typeface="Arial Rounded MT Bold" panose="020F0704030504030204" pitchFamily="34" charset="0"/>
            </a:endParaRPr>
          </a:p>
        </p:txBody>
      </p:sp>
      <p:sp>
        <p:nvSpPr>
          <p:cNvPr id="3" name="Marcador de contenido 2">
            <a:extLst>
              <a:ext uri="{FF2B5EF4-FFF2-40B4-BE49-F238E27FC236}">
                <a16:creationId xmlns:a16="http://schemas.microsoft.com/office/drawing/2014/main" id="{25EA12D3-7B89-77C4-614E-102E181A41FA}"/>
              </a:ext>
            </a:extLst>
          </p:cNvPr>
          <p:cNvSpPr>
            <a:spLocks noGrp="1"/>
          </p:cNvSpPr>
          <p:nvPr>
            <p:ph idx="1"/>
          </p:nvPr>
        </p:nvSpPr>
        <p:spPr>
          <a:xfrm>
            <a:off x="0" y="2015732"/>
            <a:ext cx="12079705" cy="4128394"/>
          </a:xfrm>
        </p:spPr>
        <p:txBody>
          <a:bodyPr>
            <a:normAutofit/>
          </a:bodyPr>
          <a:lstStyle/>
          <a:p>
            <a:pPr marL="0" indent="0">
              <a:buNone/>
            </a:pPr>
            <a:r>
              <a:rPr lang="es-MX" sz="2300" b="0" i="0" dirty="0">
                <a:solidFill>
                  <a:srgbClr val="000000"/>
                </a:solidFill>
                <a:effectLst/>
                <a:latin typeface="Arial Rounded MT Bold" panose="020F0704030504030204" pitchFamily="34" charset="0"/>
              </a:rPr>
              <a:t>Las reglas comunes que son aplicables a todos los medios de impugnación en lo general, tales como:</a:t>
            </a:r>
          </a:p>
          <a:p>
            <a:pPr marL="0" indent="0">
              <a:buNone/>
            </a:pPr>
            <a:endParaRPr lang="es-MX" sz="2300" b="0" i="0" dirty="0">
              <a:solidFill>
                <a:srgbClr val="000000"/>
              </a:solidFill>
              <a:effectLst/>
              <a:latin typeface="Arial Rounded MT Bold" panose="020F0704030504030204" pitchFamily="34" charset="0"/>
            </a:endParaRPr>
          </a:p>
          <a:p>
            <a:pPr marL="0" indent="0">
              <a:buNone/>
            </a:pPr>
            <a:endParaRPr lang="es-MX" sz="2300" b="0" i="0" dirty="0">
              <a:solidFill>
                <a:srgbClr val="000000"/>
              </a:solidFill>
              <a:effectLst/>
              <a:latin typeface="Arial Rounded MT Bold" panose="020F0704030504030204" pitchFamily="34" charset="0"/>
            </a:endParaRPr>
          </a:p>
          <a:p>
            <a:pPr marL="0" indent="0">
              <a:buNone/>
            </a:pPr>
            <a:endParaRPr lang="es-MX" dirty="0">
              <a:latin typeface="Arial Rounded MT Bold" panose="020F0704030504030204" pitchFamily="34" charset="0"/>
              <a:cs typeface="Lucida Sans Unicode" panose="020B0602030504020204" pitchFamily="34" charset="0"/>
            </a:endParaRPr>
          </a:p>
        </p:txBody>
      </p:sp>
      <p:graphicFrame>
        <p:nvGraphicFramePr>
          <p:cNvPr id="6" name="Tabla 5">
            <a:extLst>
              <a:ext uri="{FF2B5EF4-FFF2-40B4-BE49-F238E27FC236}">
                <a16:creationId xmlns:a16="http://schemas.microsoft.com/office/drawing/2014/main" id="{5B9D4824-0A39-A5F5-5B59-DC850ACDA524}"/>
              </a:ext>
            </a:extLst>
          </p:cNvPr>
          <p:cNvGraphicFramePr>
            <a:graphicFrameLocks noGrp="1"/>
          </p:cNvGraphicFramePr>
          <p:nvPr>
            <p:extLst>
              <p:ext uri="{D42A27DB-BD31-4B8C-83A1-F6EECF244321}">
                <p14:modId xmlns:p14="http://schemas.microsoft.com/office/powerpoint/2010/main" val="2772025352"/>
              </p:ext>
            </p:extLst>
          </p:nvPr>
        </p:nvGraphicFramePr>
        <p:xfrm>
          <a:off x="2310063" y="3015916"/>
          <a:ext cx="7780421" cy="2791323"/>
        </p:xfrm>
        <a:graphic>
          <a:graphicData uri="http://schemas.openxmlformats.org/drawingml/2006/table">
            <a:tbl>
              <a:tblPr firstRow="1" firstCol="1" bandRow="1">
                <a:tableStyleId>{5C22544A-7EE6-4342-B048-85BDC9FD1C3A}</a:tableStyleId>
              </a:tblPr>
              <a:tblGrid>
                <a:gridCol w="4248032">
                  <a:extLst>
                    <a:ext uri="{9D8B030D-6E8A-4147-A177-3AD203B41FA5}">
                      <a16:colId xmlns:a16="http://schemas.microsoft.com/office/drawing/2014/main" val="3811307416"/>
                    </a:ext>
                  </a:extLst>
                </a:gridCol>
                <a:gridCol w="3532389">
                  <a:extLst>
                    <a:ext uri="{9D8B030D-6E8A-4147-A177-3AD203B41FA5}">
                      <a16:colId xmlns:a16="http://schemas.microsoft.com/office/drawing/2014/main" val="1795067418"/>
                    </a:ext>
                  </a:extLst>
                </a:gridCol>
              </a:tblGrid>
              <a:tr h="346698">
                <a:tc>
                  <a:txBody>
                    <a:bodyPr/>
                    <a:lstStyle/>
                    <a:p>
                      <a:pPr>
                        <a:lnSpc>
                          <a:spcPct val="107000"/>
                        </a:lnSpc>
                        <a:spcAft>
                          <a:spcPts val="800"/>
                        </a:spcAft>
                      </a:pPr>
                      <a:r>
                        <a:rPr lang="es-MX" sz="1600" b="0" kern="100" dirty="0">
                          <a:solidFill>
                            <a:schemeClr val="tx1"/>
                          </a:solidFill>
                          <a:effectLst/>
                          <a:latin typeface="Arial Rounded MT Bold" panose="020F0704030504030204" pitchFamily="34" charset="0"/>
                        </a:rPr>
                        <a:t>Procedencia</a:t>
                      </a:r>
                      <a:endParaRPr lang="es-MX" sz="1100" b="0" kern="1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s-MX" sz="1600" b="0" kern="100">
                          <a:solidFill>
                            <a:schemeClr val="tx1"/>
                          </a:solidFill>
                          <a:effectLst/>
                          <a:latin typeface="Arial Rounded MT Bold" panose="020F0704030504030204" pitchFamily="34" charset="0"/>
                        </a:rPr>
                        <a:t>Pruebas</a:t>
                      </a:r>
                      <a:endParaRPr lang="es-MX" sz="1100" b="0" kern="10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2611722814"/>
                  </a:ext>
                </a:extLst>
              </a:tr>
              <a:tr h="346698">
                <a:tc>
                  <a:txBody>
                    <a:bodyPr/>
                    <a:lstStyle/>
                    <a:p>
                      <a:pPr>
                        <a:lnSpc>
                          <a:spcPct val="107000"/>
                        </a:lnSpc>
                        <a:spcAft>
                          <a:spcPts val="800"/>
                        </a:spcAft>
                      </a:pPr>
                      <a:r>
                        <a:rPr lang="es-MX" sz="1600" b="0" kern="100" dirty="0">
                          <a:solidFill>
                            <a:schemeClr val="tx1"/>
                          </a:solidFill>
                          <a:effectLst/>
                          <a:latin typeface="Arial Rounded MT Bold" panose="020F0704030504030204" pitchFamily="34" charset="0"/>
                        </a:rPr>
                        <a:t>Competencia</a:t>
                      </a:r>
                      <a:endParaRPr lang="es-MX" sz="1100" b="0" kern="1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s-MX" sz="1600" b="0" kern="100">
                          <a:solidFill>
                            <a:schemeClr val="tx1"/>
                          </a:solidFill>
                          <a:effectLst/>
                          <a:latin typeface="Arial Rounded MT Bold" panose="020F0704030504030204" pitchFamily="34" charset="0"/>
                        </a:rPr>
                        <a:t>Trámite y sustanciación</a:t>
                      </a:r>
                      <a:endParaRPr lang="es-MX" sz="1100" b="0" kern="10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2602172123"/>
                  </a:ext>
                </a:extLst>
              </a:tr>
              <a:tr h="346698">
                <a:tc>
                  <a:txBody>
                    <a:bodyPr/>
                    <a:lstStyle/>
                    <a:p>
                      <a:pPr>
                        <a:lnSpc>
                          <a:spcPct val="107000"/>
                        </a:lnSpc>
                        <a:spcAft>
                          <a:spcPts val="800"/>
                        </a:spcAft>
                      </a:pPr>
                      <a:r>
                        <a:rPr lang="es-MX" sz="1600" b="0" kern="100" dirty="0">
                          <a:solidFill>
                            <a:schemeClr val="tx1"/>
                          </a:solidFill>
                          <a:effectLst/>
                          <a:latin typeface="Arial Rounded MT Bold" panose="020F0704030504030204" pitchFamily="34" charset="0"/>
                        </a:rPr>
                        <a:t>Plazos y términos</a:t>
                      </a:r>
                      <a:endParaRPr lang="es-MX" sz="1100" b="0" kern="1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s-MX" sz="1600" b="0" kern="100">
                          <a:solidFill>
                            <a:schemeClr val="tx1"/>
                          </a:solidFill>
                          <a:effectLst/>
                          <a:latin typeface="Arial Rounded MT Bold" panose="020F0704030504030204" pitchFamily="34" charset="0"/>
                        </a:rPr>
                        <a:t>Acumulación y escisión</a:t>
                      </a:r>
                      <a:endParaRPr lang="es-MX" sz="1100" b="0" kern="10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1967971757"/>
                  </a:ext>
                </a:extLst>
              </a:tr>
              <a:tr h="346698">
                <a:tc>
                  <a:txBody>
                    <a:bodyPr/>
                    <a:lstStyle/>
                    <a:p>
                      <a:pPr>
                        <a:lnSpc>
                          <a:spcPct val="107000"/>
                        </a:lnSpc>
                        <a:spcAft>
                          <a:spcPts val="800"/>
                        </a:spcAft>
                      </a:pPr>
                      <a:r>
                        <a:rPr lang="es-MX" sz="1600" b="0" kern="100" dirty="0">
                          <a:solidFill>
                            <a:schemeClr val="tx1"/>
                          </a:solidFill>
                          <a:effectLst/>
                          <a:latin typeface="Arial Rounded MT Bold" panose="020F0704030504030204" pitchFamily="34" charset="0"/>
                        </a:rPr>
                        <a:t>Requisitos de las demandas</a:t>
                      </a:r>
                      <a:endParaRPr lang="es-MX" sz="1100" b="0" kern="1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s-MX" sz="1600" b="0" kern="100">
                          <a:solidFill>
                            <a:schemeClr val="tx1"/>
                          </a:solidFill>
                          <a:effectLst/>
                          <a:latin typeface="Arial Rounded MT Bold" panose="020F0704030504030204" pitchFamily="34" charset="0"/>
                        </a:rPr>
                        <a:t>Sentencias</a:t>
                      </a:r>
                      <a:endParaRPr lang="es-MX" sz="1100" b="0" kern="10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2306386526"/>
                  </a:ext>
                </a:extLst>
              </a:tr>
              <a:tr h="711135">
                <a:tc>
                  <a:txBody>
                    <a:bodyPr/>
                    <a:lstStyle/>
                    <a:p>
                      <a:pPr>
                        <a:lnSpc>
                          <a:spcPct val="107000"/>
                        </a:lnSpc>
                        <a:spcAft>
                          <a:spcPts val="800"/>
                        </a:spcAft>
                      </a:pPr>
                      <a:r>
                        <a:rPr lang="es-MX" sz="1600" b="0" kern="100">
                          <a:solidFill>
                            <a:schemeClr val="tx1"/>
                          </a:solidFill>
                          <a:effectLst/>
                          <a:latin typeface="Arial Rounded MT Bold" panose="020F0704030504030204" pitchFamily="34" charset="0"/>
                        </a:rPr>
                        <a:t>Improcedencia y Sobreseimiento</a:t>
                      </a:r>
                      <a:endParaRPr lang="es-MX" sz="1100" b="0" kern="10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s-MX" sz="1600" b="0" kern="100" dirty="0">
                          <a:solidFill>
                            <a:schemeClr val="tx1"/>
                          </a:solidFill>
                          <a:effectLst/>
                          <a:latin typeface="Arial Rounded MT Bold" panose="020F0704030504030204" pitchFamily="34" charset="0"/>
                        </a:rPr>
                        <a:t>Notificaciones</a:t>
                      </a:r>
                      <a:endParaRPr lang="es-MX" sz="1100" b="0" kern="1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2150172070"/>
                  </a:ext>
                </a:extLst>
              </a:tr>
              <a:tr h="346698">
                <a:tc>
                  <a:txBody>
                    <a:bodyPr/>
                    <a:lstStyle/>
                    <a:p>
                      <a:pPr>
                        <a:lnSpc>
                          <a:spcPct val="107000"/>
                        </a:lnSpc>
                        <a:spcAft>
                          <a:spcPts val="800"/>
                        </a:spcAft>
                      </a:pPr>
                      <a:r>
                        <a:rPr lang="es-MX" sz="1600" b="0" kern="100">
                          <a:solidFill>
                            <a:schemeClr val="tx1"/>
                          </a:solidFill>
                          <a:effectLst/>
                          <a:latin typeface="Arial Rounded MT Bold" panose="020F0704030504030204" pitchFamily="34" charset="0"/>
                        </a:rPr>
                        <a:t>Partes que interviene</a:t>
                      </a:r>
                      <a:endParaRPr lang="es-MX" sz="1100" b="0" kern="10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s-MX" sz="1600" b="0" kern="100" dirty="0">
                          <a:solidFill>
                            <a:schemeClr val="tx1"/>
                          </a:solidFill>
                          <a:effectLst/>
                          <a:latin typeface="Arial Rounded MT Bold" panose="020F0704030504030204" pitchFamily="34" charset="0"/>
                        </a:rPr>
                        <a:t>cumplimiento</a:t>
                      </a:r>
                      <a:endParaRPr lang="es-MX" sz="1100" b="0" kern="1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3703199078"/>
                  </a:ext>
                </a:extLst>
              </a:tr>
              <a:tr h="346698">
                <a:tc>
                  <a:txBody>
                    <a:bodyPr/>
                    <a:lstStyle/>
                    <a:p>
                      <a:pPr>
                        <a:lnSpc>
                          <a:spcPct val="107000"/>
                        </a:lnSpc>
                        <a:spcAft>
                          <a:spcPts val="800"/>
                        </a:spcAft>
                      </a:pPr>
                      <a:r>
                        <a:rPr lang="es-MX" sz="1600" b="0" kern="100">
                          <a:solidFill>
                            <a:schemeClr val="tx1"/>
                          </a:solidFill>
                          <a:effectLst/>
                          <a:latin typeface="Arial Rounded MT Bold" panose="020F0704030504030204" pitchFamily="34" charset="0"/>
                        </a:rPr>
                        <a:t>Legitimación y personería</a:t>
                      </a:r>
                      <a:endParaRPr lang="es-MX" sz="1100" b="0" kern="10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s-MX" sz="1600" b="0" kern="100" dirty="0">
                          <a:solidFill>
                            <a:schemeClr val="tx1"/>
                          </a:solidFill>
                          <a:effectLst/>
                          <a:latin typeface="Arial Rounded MT Bold" panose="020F0704030504030204" pitchFamily="34" charset="0"/>
                        </a:rPr>
                        <a:t> </a:t>
                      </a:r>
                      <a:endParaRPr lang="es-MX" sz="1100" b="0" kern="1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1972590011"/>
                  </a:ext>
                </a:extLst>
              </a:tr>
            </a:tbl>
          </a:graphicData>
        </a:graphic>
      </p:graphicFrame>
    </p:spTree>
    <p:extLst>
      <p:ext uri="{BB962C8B-B14F-4D97-AF65-F5344CB8AC3E}">
        <p14:creationId xmlns:p14="http://schemas.microsoft.com/office/powerpoint/2010/main" val="7778660"/>
      </p:ext>
    </p:extLst>
  </p:cSld>
  <p:clrMapOvr>
    <a:masterClrMapping/>
  </p:clrMapOvr>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TM10001114[[fn=Galería]]</Template>
  <TotalTime>910</TotalTime>
  <Words>4092</Words>
  <Application>Microsoft Office PowerPoint</Application>
  <PresentationFormat>Panorámica</PresentationFormat>
  <Paragraphs>321</Paragraphs>
  <Slides>52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52</vt:i4>
      </vt:variant>
    </vt:vector>
  </HeadingPairs>
  <TitlesOfParts>
    <vt:vector size="60" baseType="lpstr">
      <vt:lpstr>Arial</vt:lpstr>
      <vt:lpstr>Arial Nova Light</vt:lpstr>
      <vt:lpstr>Arial Rounded MT Bold</vt:lpstr>
      <vt:lpstr>Courier New</vt:lpstr>
      <vt:lpstr>Gill Sans MT</vt:lpstr>
      <vt:lpstr>Lucida Sans Unicode</vt:lpstr>
      <vt:lpstr>Wingdings</vt:lpstr>
      <vt:lpstr>Galería</vt:lpstr>
      <vt:lpstr>MEDIOS DE IMPUGNACIÓN EN MATERIA ELECTORAL</vt:lpstr>
      <vt:lpstr>¿Qué es un medio de impugnación?</vt:lpstr>
      <vt:lpstr>¿Qué es un medio de impugnación?</vt:lpstr>
      <vt:lpstr>¿Qué es un medio de impugnación en materia electoral?</vt:lpstr>
      <vt:lpstr>Clasificación de los medios de impugnación </vt:lpstr>
      <vt:lpstr>Objeto de los medios de impugnación en materia electoral</vt:lpstr>
      <vt:lpstr>Marco Constitucional y legal de los medios de impugnación en materia electoral</vt:lpstr>
      <vt:lpstr>Características especiales de los medios de impugnación en materia electoral</vt:lpstr>
      <vt:lpstr>Reglas comunes aplicables a los medios de impugnación en materia electoral</vt:lpstr>
      <vt:lpstr>Recursos y juicios </vt:lpstr>
      <vt:lpstr>Recursos y juicios </vt:lpstr>
      <vt:lpstr>Recurso de revisión (Arts. 37-41 LMIMET) </vt:lpstr>
      <vt:lpstr>Recurso de revisión (Arts. 37-41 LMIMET)</vt:lpstr>
      <vt:lpstr>Recurso de revisión (Arts. 37-41 LMIMET)</vt:lpstr>
      <vt:lpstr>Recurso de revisión (Arts. 37-41 LMIMET)</vt:lpstr>
      <vt:lpstr>Recurso de revisión (Arts. 37-41 LMIMET)</vt:lpstr>
      <vt:lpstr>Recurso de apelación (Arts. 42-50 LMIMET)  </vt:lpstr>
      <vt:lpstr>Recurso de apelación (Arts. 42-50 LMIMET)  </vt:lpstr>
      <vt:lpstr>Recurso de apelación (Arts. 42-50 LMIMET) </vt:lpstr>
      <vt:lpstr>Recurso de apelación (Arts. 42-50 LMIMET)</vt:lpstr>
      <vt:lpstr>Recurso de apelación (Arts. 42-50 LMIMET)</vt:lpstr>
      <vt:lpstr>Recurso de apelación (Arts. 42-50 LMIMET)</vt:lpstr>
      <vt:lpstr>Recurso de apelación (Arts. 42-50 LMIMET)</vt:lpstr>
      <vt:lpstr>Recurso de apelación (Arts. 42-50 LMIMET)</vt:lpstr>
      <vt:lpstr>Recurso de apelación (Arts. 42-50 LMIMET)</vt:lpstr>
      <vt:lpstr>Juicio para la protección de los derechos político-electorales de la ciudadanía (Arts. 72-75 LMIMET)</vt:lpstr>
      <vt:lpstr>Juicio para la protección de los derechos político-electorales de la ciudadanía (Arts. 72-75 LMIMET)</vt:lpstr>
      <vt:lpstr>Juicio para la protección de los derechos político-electorales de la ciudadanía (Arts. 72-75 LMIMET)</vt:lpstr>
      <vt:lpstr>Juicio para la protección de los derechos político-electorales de la ciudadanía (Arts. 72-75 LMIMET)</vt:lpstr>
      <vt:lpstr>Juicio para la protección de los derechos político-electorales de la ciudadanía (Arts. 72-75 LMIMET)</vt:lpstr>
      <vt:lpstr>Juicio para la protección de los derechos político-electorales de la ciudadanía (Arts. 72-75 LMIMET)</vt:lpstr>
      <vt:lpstr>Juicio para la protección de los derechos político-electorales de la ciudadanía (Arts. 72-75 LMIMET)</vt:lpstr>
      <vt:lpstr>Juicio de inconformidad (Arts. 51-62 LMIMET)</vt:lpstr>
      <vt:lpstr>Juicio de inconformidad (Arts. 51-62 LMIMET)</vt:lpstr>
      <vt:lpstr>Juicio de inconformidad (Arts. 51-62 LMIMET)</vt:lpstr>
      <vt:lpstr>Juicio de inconformidad (Arts. 51-62 LMIMET)</vt:lpstr>
      <vt:lpstr>Juicio de inconformidad (Arts. 51-62 LMIMET)</vt:lpstr>
      <vt:lpstr>Juicio de inconformidad (Arts. 51-62 LMIMET)</vt:lpstr>
      <vt:lpstr>Juicio de inconformidad (Arts. 51-62 LMIMET)</vt:lpstr>
      <vt:lpstr>Juicio de inconformidad (Arts. 51-62 LMIMET)</vt:lpstr>
      <vt:lpstr>Juicio de inconformidad (Arts. 51-62 LMIMET)</vt:lpstr>
      <vt:lpstr>Juicio de inconformidad (Arts. 51-62 LMIMET)</vt:lpstr>
      <vt:lpstr>Juicio de inconformidad (Arts. 51-62 LMIMET)</vt:lpstr>
      <vt:lpstr>Juicio para dirimir los conflictos o diferencias laborales (Arts. 76-95 LMIMET)</vt:lpstr>
      <vt:lpstr>Juicio para dirimir los conflictos o diferencias laborales (Arts. 76-95 LMIMET)</vt:lpstr>
      <vt:lpstr>Juicio para dirimir los conflictos o diferencias laborales (Arts. 76-95 LMIMET)</vt:lpstr>
      <vt:lpstr>Juicio para dirimir los conflictos o diferencias laborales (Arts. 76-95 LMIMET)</vt:lpstr>
      <vt:lpstr>Juicio electoral (Acuerdo General 04/2016)</vt:lpstr>
      <vt:lpstr>Juicio electoral (Acuerdo General 04/2016)</vt:lpstr>
      <vt:lpstr>Juicio electoral (Acuerdo General 04/2016)</vt:lpstr>
      <vt:lpstr>Juicio electoral (Acuerdo General 04/2016)</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MEDIOS DE IMPUGNACIÓN EN MATERIA ELECTORAL</dc:title>
  <dc:creator>PcIsis</dc:creator>
  <cp:lastModifiedBy>PcIsis</cp:lastModifiedBy>
  <cp:revision>72</cp:revision>
  <dcterms:created xsi:type="dcterms:W3CDTF">2024-04-08T17:54:47Z</dcterms:created>
  <dcterms:modified xsi:type="dcterms:W3CDTF">2024-04-10T18:15:49Z</dcterms:modified>
</cp:coreProperties>
</file>